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sldIdLst>
    <p:sldId id="380" r:id="rId2"/>
    <p:sldId id="381" r:id="rId3"/>
    <p:sldId id="382" r:id="rId4"/>
    <p:sldId id="384" r:id="rId5"/>
    <p:sldId id="385" r:id="rId6"/>
    <p:sldId id="366" r:id="rId7"/>
    <p:sldId id="367" r:id="rId8"/>
    <p:sldId id="368" r:id="rId9"/>
    <p:sldId id="369" r:id="rId10"/>
    <p:sldId id="370" r:id="rId11"/>
    <p:sldId id="371" r:id="rId12"/>
    <p:sldId id="372" r:id="rId13"/>
    <p:sldId id="373" r:id="rId14"/>
    <p:sldId id="374" r:id="rId15"/>
    <p:sldId id="375" r:id="rId16"/>
    <p:sldId id="342" r:id="rId17"/>
    <p:sldId id="343" r:id="rId18"/>
    <p:sldId id="344" r:id="rId19"/>
    <p:sldId id="328" r:id="rId20"/>
    <p:sldId id="329" r:id="rId21"/>
    <p:sldId id="330" r:id="rId22"/>
    <p:sldId id="331" r:id="rId23"/>
    <p:sldId id="332" r:id="rId24"/>
    <p:sldId id="333" r:id="rId25"/>
    <p:sldId id="334" r:id="rId26"/>
    <p:sldId id="335" r:id="rId27"/>
    <p:sldId id="336" r:id="rId28"/>
    <p:sldId id="337" r:id="rId29"/>
    <p:sldId id="327" r:id="rId30"/>
    <p:sldId id="284" r:id="rId31"/>
    <p:sldId id="286" r:id="rId32"/>
    <p:sldId id="287" r:id="rId33"/>
    <p:sldId id="288" r:id="rId34"/>
    <p:sldId id="289" r:id="rId35"/>
    <p:sldId id="338" r:id="rId36"/>
    <p:sldId id="345" r:id="rId37"/>
    <p:sldId id="346" r:id="rId38"/>
    <p:sldId id="347" r:id="rId39"/>
    <p:sldId id="348" r:id="rId40"/>
    <p:sldId id="349" r:id="rId41"/>
    <p:sldId id="350" r:id="rId42"/>
    <p:sldId id="339" r:id="rId43"/>
    <p:sldId id="340" r:id="rId44"/>
    <p:sldId id="341" r:id="rId45"/>
    <p:sldId id="295" r:id="rId46"/>
    <p:sldId id="351" r:id="rId47"/>
    <p:sldId id="352" r:id="rId48"/>
    <p:sldId id="353" r:id="rId49"/>
    <p:sldId id="354" r:id="rId50"/>
    <p:sldId id="355" r:id="rId51"/>
    <p:sldId id="356" r:id="rId52"/>
    <p:sldId id="357" r:id="rId53"/>
    <p:sldId id="386" r:id="rId54"/>
    <p:sldId id="358" r:id="rId55"/>
    <p:sldId id="387" r:id="rId56"/>
    <p:sldId id="359" r:id="rId57"/>
    <p:sldId id="360" r:id="rId58"/>
    <p:sldId id="361" r:id="rId59"/>
    <p:sldId id="362" r:id="rId60"/>
    <p:sldId id="363" r:id="rId61"/>
    <p:sldId id="364" r:id="rId62"/>
    <p:sldId id="389" r:id="rId63"/>
    <p:sldId id="376" r:id="rId64"/>
    <p:sldId id="390" r:id="rId65"/>
    <p:sldId id="378" r:id="rId66"/>
    <p:sldId id="379" r:id="rId67"/>
    <p:sldId id="365" r:id="rId68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y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BBD21"/>
    <a:srgbClr val="EBFEC2"/>
    <a:srgbClr val="B7CF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768" autoAdjust="0"/>
    <p:restoredTop sz="94660"/>
  </p:normalViewPr>
  <p:slideViewPr>
    <p:cSldViewPr snapToGrid="0">
      <p:cViewPr varScale="1">
        <p:scale>
          <a:sx n="79" d="100"/>
          <a:sy n="79" d="100"/>
        </p:scale>
        <p:origin x="-708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0B0F94-3E8E-4A0E-B551-0ABA5F35FD3B}" type="datetimeFigureOut">
              <a:rPr lang="ru-RU" smtClean="0"/>
              <a:pPr/>
              <a:t>17.02.2017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4623C4-DE3D-45A7-908D-153FD23E00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675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D5716ED-67ED-4FD8-AD86-707139C1C4DA}" type="slidenum">
              <a:rPr lang="ru-RU" altLang="ru-RU" sz="1200" smtClean="0"/>
              <a:pPr/>
              <a:t>1</a:t>
            </a:fld>
            <a:endParaRPr lang="ru-RU" altLang="ru-RU" sz="1200" smtClean="0"/>
          </a:p>
        </p:txBody>
      </p:sp>
    </p:spTree>
    <p:extLst>
      <p:ext uri="{BB962C8B-B14F-4D97-AF65-F5344CB8AC3E}">
        <p14:creationId xmlns:p14="http://schemas.microsoft.com/office/powerpoint/2010/main" val="23014742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277355F-4C49-48A1-9A1B-966E604DF9FA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10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40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43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4BA7B92-040E-4324-94BA-E1B67E53480B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11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7996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5B84D4E-E873-4E04-AF27-63DF84B98D9C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12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4017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84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367EE0-6C95-4D4E-883F-F39097DF92D7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13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931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204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6892E20-2D9D-4CF2-8375-D0957B657335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14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5429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225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7E82DF8-4B5B-453A-8C52-D704940B7A33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15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5798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784096-5665-4B99-A3FE-0763E8CACBC1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16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2364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784096-5665-4B99-A3FE-0763E8CACBC1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17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9495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784096-5665-4B99-A3FE-0763E8CACBC1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18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5225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784096-5665-4B99-A3FE-0763E8CACBC1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19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813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61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61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0456D3A-3A59-4F89-9699-EE89AB681F16}" type="slidenum">
              <a:rPr lang="ru-RU" alt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</a:t>
            </a:fld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3387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784096-5665-4B99-A3FE-0763E8CACBC1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21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6609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784096-5665-4B99-A3FE-0763E8CACBC1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22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3749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784096-5665-4B99-A3FE-0763E8CACBC1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23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7611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784096-5665-4B99-A3FE-0763E8CACBC1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24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4018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784096-5665-4B99-A3FE-0763E8CACBC1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25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0949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784096-5665-4B99-A3FE-0763E8CACBC1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26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4410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784096-5665-4B99-A3FE-0763E8CACBC1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27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11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784096-5665-4B99-A3FE-0763E8CACBC1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28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3853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784096-5665-4B99-A3FE-0763E8CACBC1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29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5483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784096-5665-4B99-A3FE-0763E8CACBC1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30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939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2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82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74A45D0-C4F8-4C85-A4A7-B31313143470}" type="slidenum">
              <a:rPr lang="ru-RU" alt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</a:t>
            </a:fld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6192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784096-5665-4B99-A3FE-0763E8CACBC1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31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3489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784096-5665-4B99-A3FE-0763E8CACBC1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32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3256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784096-5665-4B99-A3FE-0763E8CACBC1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33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9074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784096-5665-4B99-A3FE-0763E8CACBC1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34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25970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784096-5665-4B99-A3FE-0763E8CACBC1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35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15951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784096-5665-4B99-A3FE-0763E8CACBC1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36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78718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784096-5665-4B99-A3FE-0763E8CACBC1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37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75485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784096-5665-4B99-A3FE-0763E8CACBC1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38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70782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784096-5665-4B99-A3FE-0763E8CACBC1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39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44631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784096-5665-4B99-A3FE-0763E8CACBC1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40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6563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2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423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5FC86FD-B44E-4B2D-AC22-D40C571A6266}" type="slidenum">
              <a:rPr lang="ru-RU" alt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</a:t>
            </a:fld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15813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784096-5665-4B99-A3FE-0763E8CACBC1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41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76919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784096-5665-4B99-A3FE-0763E8CACBC1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42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83406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784096-5665-4B99-A3FE-0763E8CACBC1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44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45217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784096-5665-4B99-A3FE-0763E8CACBC1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45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66062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784096-5665-4B99-A3FE-0763E8CACBC1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46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51713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784096-5665-4B99-A3FE-0763E8CACBC1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47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33673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784096-5665-4B99-A3FE-0763E8CACBC1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48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52161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784096-5665-4B99-A3FE-0763E8CACBC1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49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36440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784096-5665-4B99-A3FE-0763E8CACBC1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50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39282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784096-5665-4B99-A3FE-0763E8CACBC1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51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6056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438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443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36B058E-5B3A-4296-BBF9-555F72386FDD}" type="slidenum">
              <a:rPr lang="ru-RU" alt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</a:t>
            </a:fld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98043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784096-5665-4B99-A3FE-0763E8CACBC1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52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86078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784096-5665-4B99-A3FE-0763E8CACBC1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53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16221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784096-5665-4B99-A3FE-0763E8CACBC1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54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11197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784096-5665-4B99-A3FE-0763E8CACBC1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55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83541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784096-5665-4B99-A3FE-0763E8CACBC1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56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88867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784096-5665-4B99-A3FE-0763E8CACBC1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57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6985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784096-5665-4B99-A3FE-0763E8CACBC1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58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58414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784096-5665-4B99-A3FE-0763E8CACBC1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59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67342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784096-5665-4B99-A3FE-0763E8CACBC1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60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12980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784096-5665-4B99-A3FE-0763E8CACBC1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61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76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ACBC597-91A9-4797-BE02-6EDC9EA6AB54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89701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784096-5665-4B99-A3FE-0763E8CACBC1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62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89587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2662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04F166B-CED9-4BA7-93F9-FBBAD92C255D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63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12860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2662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04F166B-CED9-4BA7-93F9-FBBAD92C255D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64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21360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307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F8AFBCC-17E3-4C7E-90E8-48A732AB2F72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65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98050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327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225E6A3-75C2-4944-8C2E-3349580EF3BB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66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6954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61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664B621-56F6-4948-AC76-F6210CF2DDB4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7412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81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2BB8404-780E-4FD7-8831-3BC37886A52A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8752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02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B22919D-256B-4DF9-822B-500257A6191A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9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883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F316A-C179-4D1F-8AA1-E88A670F6859}" type="datetime1">
              <a:rPr lang="ru-RU" smtClean="0"/>
              <a:t>17.02.2017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7FC6-F44A-4DF0-9489-C88BB1E98A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01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5669A-FA1B-49CA-BDB7-AEFF94E019EE}" type="datetime1">
              <a:rPr lang="ru-RU" smtClean="0"/>
              <a:t>17.02.2017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7FC6-F44A-4DF0-9489-C88BB1E98A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1623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793B-4F2B-46AA-8DDB-259BD7A1934B}" type="datetime1">
              <a:rPr lang="ru-RU" smtClean="0"/>
              <a:t>17.02.2017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7FC6-F44A-4DF0-9489-C88BB1E98A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5136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D8972-9055-4E72-A9BD-FEAAC02B186E}" type="datetime1">
              <a:rPr lang="ru-RU" smtClean="0"/>
              <a:t>17.02.2017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7FC6-F44A-4DF0-9489-C88BB1E98A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3482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E6095-ACB5-4F68-9906-C997D70C5968}" type="datetime1">
              <a:rPr lang="ru-RU" smtClean="0"/>
              <a:t>17.02.2017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7FC6-F44A-4DF0-9489-C88BB1E98A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010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3866B-2110-40EA-831E-439021915A47}" type="datetime1">
              <a:rPr lang="ru-RU" smtClean="0"/>
              <a:t>17.02.2017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7FC6-F44A-4DF0-9489-C88BB1E98A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3430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55D38-7648-4A46-B9D4-8F709786A7C1}" type="datetime1">
              <a:rPr lang="ru-RU" smtClean="0"/>
              <a:t>17.02.2017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7FC6-F44A-4DF0-9489-C88BB1E98A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593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2F1D5-D8E4-406C-8260-B5A6A47ABC2F}" type="datetime1">
              <a:rPr lang="ru-RU" smtClean="0"/>
              <a:t>17.02.2017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7FC6-F44A-4DF0-9489-C88BB1E98A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067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0B143-F016-4575-A9FF-41E754402309}" type="datetime1">
              <a:rPr lang="ru-RU" smtClean="0"/>
              <a:t>17.02.2017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7FC6-F44A-4DF0-9489-C88BB1E98A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527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2A8C-789C-4963-926A-C8FE6A886AC0}" type="datetime1">
              <a:rPr lang="ru-RU" smtClean="0"/>
              <a:t>17.02.2017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7FC6-F44A-4DF0-9489-C88BB1E98A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6075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1E72B-E79D-4CF5-82D8-BB1AEB832C6F}" type="datetime1">
              <a:rPr lang="ru-RU" smtClean="0"/>
              <a:t>17.02.2017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7FC6-F44A-4DF0-9489-C88BB1E98A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38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F08C2-1B76-46F4-AD79-3E31C8076F16}" type="datetime1">
              <a:rPr lang="ru-RU" smtClean="0"/>
              <a:t>17.02.2017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897FC6-F44A-4DF0-9489-C88BB1E98A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385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jpeg"/><Relationship Id="rId7" Type="http://schemas.openxmlformats.org/officeDocument/2006/relationships/image" Target="../media/image12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emf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2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10" Type="http://schemas.openxmlformats.org/officeDocument/2006/relationships/image" Target="../media/image44.jpeg"/><Relationship Id="rId4" Type="http://schemas.openxmlformats.org/officeDocument/2006/relationships/image" Target="../media/image39.jpeg"/><Relationship Id="rId9" Type="http://schemas.openxmlformats.org/officeDocument/2006/relationships/image" Target="../media/image4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g"/><Relationship Id="rId4" Type="http://schemas.openxmlformats.org/officeDocument/2006/relationships/image" Target="../media/image5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2.jpe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10" Type="http://schemas.openxmlformats.org/officeDocument/2006/relationships/image" Target="../media/image67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2.jpe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g"/><Relationship Id="rId3" Type="http://schemas.openxmlformats.org/officeDocument/2006/relationships/image" Target="../media/image2.jpeg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Relationship Id="rId9" Type="http://schemas.openxmlformats.org/officeDocument/2006/relationships/image" Target="../media/image8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7" descr="C:\Users\lubamark\Documents\_дизайн\_Шаблоны презентаций\ТПУ_Карта стилизованная_CMYK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706" y="331478"/>
            <a:ext cx="6602673" cy="3502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12"/>
          <p:cNvSpPr>
            <a:spLocks noChangeArrowheads="1"/>
          </p:cNvSpPr>
          <p:nvPr/>
        </p:nvSpPr>
        <p:spPr bwMode="auto">
          <a:xfrm>
            <a:off x="623" y="2311385"/>
            <a:ext cx="12190756" cy="2235233"/>
          </a:xfrm>
          <a:prstGeom prst="rect">
            <a:avLst/>
          </a:prstGeom>
          <a:solidFill>
            <a:srgbClr val="80BF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 sz="2116"/>
          </a:p>
        </p:txBody>
      </p:sp>
      <p:sp>
        <p:nvSpPr>
          <p:cNvPr id="3076" name="Rectangle 6"/>
          <p:cNvSpPr>
            <a:spLocks noChangeArrowheads="1"/>
          </p:cNvSpPr>
          <p:nvPr/>
        </p:nvSpPr>
        <p:spPr bwMode="auto">
          <a:xfrm>
            <a:off x="204438" y="2311385"/>
            <a:ext cx="11783127" cy="2235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844" tIns="54422" rIns="108844" bIns="54422" anchor="ctr"/>
          <a:lstStyle>
            <a:lvl1pPr defTabSz="771525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71525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71525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71525">
              <a:spcBef>
                <a:spcPct val="20000"/>
              </a:spcBef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71525">
              <a:spcBef>
                <a:spcPct val="20000"/>
              </a:spcBef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71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71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71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71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ts val="4232"/>
              </a:lnSpc>
              <a:spcBef>
                <a:spcPct val="0"/>
              </a:spcBef>
              <a:buNone/>
            </a:pPr>
            <a:r>
              <a:rPr lang="ru-RU" altLang="ru-RU" sz="3950" b="1" dirty="0">
                <a:solidFill>
                  <a:schemeClr val="bg1"/>
                </a:solidFill>
                <a:latin typeface="Calibri" panose="020F0502020204030204" pitchFamily="34" charset="0"/>
              </a:rPr>
              <a:t>Об итогах работы                                                      Национального исследовательского                           Томского политехнического университета                                 в </a:t>
            </a:r>
            <a:r>
              <a:rPr lang="ru-RU" altLang="ru-RU" sz="395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2016 </a:t>
            </a:r>
            <a:r>
              <a:rPr lang="ru-RU" altLang="ru-RU" sz="3950" b="1" dirty="0">
                <a:solidFill>
                  <a:schemeClr val="bg1"/>
                </a:solidFill>
                <a:latin typeface="Calibri" panose="020F0502020204030204" pitchFamily="34" charset="0"/>
              </a:rPr>
              <a:t>году и задачах на </a:t>
            </a:r>
            <a:r>
              <a:rPr lang="ru-RU" altLang="ru-RU" sz="395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2017 </a:t>
            </a:r>
            <a:r>
              <a:rPr lang="ru-RU" altLang="ru-RU" sz="3950" b="1" dirty="0">
                <a:solidFill>
                  <a:schemeClr val="bg1"/>
                </a:solidFill>
                <a:latin typeface="Calibri" panose="020F0502020204030204" pitchFamily="34" charset="0"/>
              </a:rPr>
              <a:t>год</a:t>
            </a:r>
          </a:p>
        </p:txBody>
      </p:sp>
      <p:grpSp>
        <p:nvGrpSpPr>
          <p:cNvPr id="3077" name="Group 27"/>
          <p:cNvGrpSpPr>
            <a:grpSpLocks noChangeAspect="1"/>
          </p:cNvGrpSpPr>
          <p:nvPr/>
        </p:nvGrpSpPr>
        <p:grpSpPr bwMode="auto">
          <a:xfrm>
            <a:off x="585188" y="562170"/>
            <a:ext cx="4620526" cy="1695462"/>
            <a:chOff x="363" y="562"/>
            <a:chExt cx="1768" cy="648"/>
          </a:xfrm>
        </p:grpSpPr>
        <p:sp>
          <p:nvSpPr>
            <p:cNvPr id="3080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081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 sz="2116"/>
            </a:p>
          </p:txBody>
        </p:sp>
        <p:sp>
          <p:nvSpPr>
            <p:cNvPr id="3082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083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084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sp>
        <p:nvSpPr>
          <p:cNvPr id="3078" name="Rectangle 13"/>
          <p:cNvSpPr>
            <a:spLocks noChangeArrowheads="1"/>
          </p:cNvSpPr>
          <p:nvPr/>
        </p:nvSpPr>
        <p:spPr bwMode="auto">
          <a:xfrm>
            <a:off x="5080291" y="5968836"/>
            <a:ext cx="2031420" cy="889165"/>
          </a:xfrm>
          <a:prstGeom prst="rect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771525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71525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71525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71525">
              <a:spcBef>
                <a:spcPct val="20000"/>
              </a:spcBef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71525">
              <a:spcBef>
                <a:spcPct val="20000"/>
              </a:spcBef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71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71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71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71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116" b="1" dirty="0" smtClean="0">
                <a:solidFill>
                  <a:schemeClr val="bg1"/>
                </a:solidFill>
              </a:rPr>
              <a:t>17 </a:t>
            </a:r>
            <a:r>
              <a:rPr lang="ru-RU" altLang="ru-RU" sz="2116" b="1" dirty="0">
                <a:solidFill>
                  <a:schemeClr val="bg1"/>
                </a:solidFill>
              </a:rPr>
              <a:t>февраля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116" b="1" dirty="0" smtClean="0">
                <a:solidFill>
                  <a:schemeClr val="bg1"/>
                </a:solidFill>
              </a:rPr>
              <a:t>201</a:t>
            </a:r>
            <a:r>
              <a:rPr lang="en-US" altLang="ru-RU" sz="2116" b="1" dirty="0" smtClean="0">
                <a:solidFill>
                  <a:schemeClr val="bg1"/>
                </a:solidFill>
              </a:rPr>
              <a:t>7</a:t>
            </a:r>
            <a:endParaRPr lang="ru-RU" altLang="ru-RU" sz="2116" b="1" dirty="0">
              <a:solidFill>
                <a:schemeClr val="bg1"/>
              </a:solidFill>
            </a:endParaRPr>
          </a:p>
        </p:txBody>
      </p:sp>
      <p:sp>
        <p:nvSpPr>
          <p:cNvPr id="3079" name="Rectangle 5"/>
          <p:cNvSpPr>
            <a:spLocks noChangeArrowheads="1"/>
          </p:cNvSpPr>
          <p:nvPr/>
        </p:nvSpPr>
        <p:spPr bwMode="auto">
          <a:xfrm>
            <a:off x="1866304" y="4647405"/>
            <a:ext cx="8535544" cy="1117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844" tIns="54422" rIns="108844" bIns="54422" anchor="ctr"/>
          <a:lstStyle>
            <a:lvl1pPr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27063" indent="-2413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63613" indent="-192088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49375" indent="-192088">
              <a:spcBef>
                <a:spcPct val="20000"/>
              </a:spcBef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735138" indent="-192088">
              <a:spcBef>
                <a:spcPct val="20000"/>
              </a:spcBef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192338" indent="-1920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649538" indent="-1920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06738" indent="-1920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63938" indent="-1920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3104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Отчет ректора </a:t>
            </a:r>
            <a:r>
              <a:rPr lang="en-US" altLang="ru-RU" sz="3104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altLang="ru-RU" sz="3104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П.С.</a:t>
            </a:r>
            <a:r>
              <a:rPr lang="en-US" altLang="ru-RU" sz="3104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altLang="ru-RU" sz="3104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Чубика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7FC6-F44A-4DF0-9489-C88BB1E98AC9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5315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67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11293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11294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11295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11296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11297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11268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7516927"/>
              </p:ext>
            </p:extLst>
          </p:nvPr>
        </p:nvGraphicFramePr>
        <p:xfrm>
          <a:off x="710612" y="1437234"/>
          <a:ext cx="11012241" cy="29089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32495"/>
                <a:gridCol w="7686747"/>
                <a:gridCol w="1246500"/>
                <a:gridCol w="1246499"/>
              </a:tblGrid>
              <a:tr h="8011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767" marR="9676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BD2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доходов 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 международных программ и грантов в общем объеме от приносящей доход 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деятельности, %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767" marR="9676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9,0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767" marR="9676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767" marR="9676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EC2"/>
                    </a:solidFill>
                  </a:tcPr>
                </a:tc>
              </a:tr>
              <a:tr h="9033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767" marR="9676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BD2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НПР, принявших участие в программах международной и внутрироссийской академической мобильности за последние два 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года, %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767" marR="9676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61,0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767" marR="9676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83,0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767" marR="9676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044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767" marR="9676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BD2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Число специалистов, имеющих опыт работы в ведущих иностранных и российских университетах и научных организациях, привлеченных к управлению университетом и 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проектами, чел.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767" marR="9676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767" marR="9676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767" marR="9676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EC2"/>
                    </a:solidFill>
                  </a:tcPr>
                </a:tc>
              </a:tr>
            </a:tbl>
          </a:graphicData>
        </a:graphic>
      </p:graphicFrame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571877" y="3152"/>
            <a:ext cx="7619502" cy="10898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ЗАДАЧА 1. Обеспечение достижения основных показателей Программы повышения конкурентоспособности ТПУ</a:t>
            </a:r>
            <a:endParaRPr lang="ru-RU" altLang="ru-RU" sz="1834" b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7FC6-F44A-4DF0-9489-C88BB1E98AC9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205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1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13343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13344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13345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13346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13347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1331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318" name="TextBox 1"/>
          <p:cNvSpPr txBox="1">
            <a:spLocks noChangeArrowheads="1"/>
          </p:cNvSpPr>
          <p:nvPr/>
        </p:nvSpPr>
        <p:spPr bwMode="auto">
          <a:xfrm>
            <a:off x="695325" y="1335245"/>
            <a:ext cx="1119145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1800" b="1" dirty="0" smtClean="0">
                <a:latin typeface="+mn-lt"/>
              </a:rPr>
              <a:t>ПОКАЗАТЕЛИ ПРОГРАММЫ РАЗВИТИЯ ТПУ КАК НАЦИОНАЛЬНОГО ИССЛЕДОВАТЕЛЬСКОГО УНИВЕРСИТЕТА</a:t>
            </a:r>
            <a:br>
              <a:rPr lang="ru-RU" altLang="ru-RU" sz="1800" b="1" dirty="0" smtClean="0">
                <a:latin typeface="+mn-lt"/>
              </a:rPr>
            </a:br>
            <a:r>
              <a:rPr lang="ru-RU" altLang="ru-RU" sz="1800" dirty="0" smtClean="0">
                <a:latin typeface="+mn-lt"/>
              </a:rPr>
              <a:t>(</a:t>
            </a:r>
            <a:r>
              <a:rPr lang="ru-RU" altLang="ru-RU" sz="1800" dirty="0">
                <a:latin typeface="+mn-lt"/>
              </a:rPr>
              <a:t>на </a:t>
            </a:r>
            <a:r>
              <a:rPr lang="ru-RU" altLang="ru-RU" sz="1800" dirty="0" smtClean="0">
                <a:latin typeface="+mn-lt"/>
              </a:rPr>
              <a:t>2015–2018 </a:t>
            </a:r>
            <a:r>
              <a:rPr lang="ru-RU" altLang="ru-RU" sz="1800" dirty="0">
                <a:latin typeface="+mn-lt"/>
              </a:rPr>
              <a:t>гг. утверждены приказом </a:t>
            </a:r>
            <a:r>
              <a:rPr lang="ru-RU" altLang="ru-RU" sz="1800" dirty="0" err="1">
                <a:latin typeface="+mn-lt"/>
              </a:rPr>
              <a:t>Минобрнауки</a:t>
            </a:r>
            <a:r>
              <a:rPr lang="ru-RU" altLang="ru-RU" sz="1800" dirty="0">
                <a:latin typeface="+mn-lt"/>
              </a:rPr>
              <a:t> России от 27.10.2016 г. № 1335)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3960136"/>
              </p:ext>
            </p:extLst>
          </p:nvPr>
        </p:nvGraphicFramePr>
        <p:xfrm>
          <a:off x="710165" y="2412171"/>
          <a:ext cx="10975041" cy="39687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3585"/>
                <a:gridCol w="8859410"/>
                <a:gridCol w="805403"/>
                <a:gridCol w="806643"/>
              </a:tblGrid>
              <a:tr h="535527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9006" marR="129006" marT="64533" marB="64533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BD2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показателя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9006" marR="129006" marT="64533" marB="64533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BD2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9006" marR="129006" marT="64533" marB="64533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BD2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9006" marR="129006" marT="64533" marB="64533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BD21"/>
                    </a:solidFill>
                  </a:tcPr>
                </a:tc>
              </a:tr>
              <a:tr h="1716621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9006" marR="129006" marT="64533" marB="64533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BD2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Удельный вес численности приведенного контингента обучающихся в образовательной организации высшего образования, в отношении которой установлена категория «национальный исследовательский университет» (далее – НИУ), по программам магистратуры и программам подготовки научно-педагогических кадров в аспирантуре в общей численности приведенного контингента обучающихся в НИУ по образовательным программам высшего образования, %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9006" marR="129006" marT="64533" marB="64533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E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30,0</a:t>
                      </a:r>
                      <a:endParaRPr lang="ru-RU" sz="1600" b="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9006" marR="129006" marT="64533" marB="64533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E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33,4</a:t>
                      </a:r>
                      <a:endParaRPr lang="ru-RU" sz="1600" b="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9006" marR="129006" marT="64533" marB="64533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EC2"/>
                    </a:solidFill>
                  </a:tcPr>
                </a:tc>
              </a:tr>
              <a:tr h="1716621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9006" marR="129006" marT="64533" marB="64533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BD2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Средний балл единого государственного экзамена обучающихся НИУ, принятых по результатам единого государственного экзамена на обучение по очной форме по программам </a:t>
                      </a:r>
                      <a:r>
                        <a:rPr lang="ru-RU" sz="1600" b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бакалавриата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 </a:t>
                      </a:r>
                      <a:r>
                        <a:rPr lang="ru-RU" sz="1600" b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специалитета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за счет бюджетных ассигнований федерального бюджета, бюджетов субъектов РФ и местных бюджетов, за исключением лиц, поступивших с учетом особых прав, предоставленных им при приеме на обучение, и в рамках квоты целевого приема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9006" marR="129006" marT="64533" marB="64533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75,0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9006" marR="129006" marT="64533" marB="64533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76,7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9006" marR="129006" marT="64533" marB="64533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3342" name="TextBox 1"/>
          <p:cNvSpPr txBox="1">
            <a:spLocks noChangeArrowheads="1"/>
          </p:cNvSpPr>
          <p:nvPr/>
        </p:nvSpPr>
        <p:spPr bwMode="auto">
          <a:xfrm>
            <a:off x="607585" y="2005743"/>
            <a:ext cx="112791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1800" b="1" dirty="0" smtClean="0">
                <a:solidFill>
                  <a:srgbClr val="6BBD21"/>
                </a:solidFill>
                <a:latin typeface="+mn-lt"/>
              </a:rPr>
              <a:t>I. ПОКАЗАТЕЛИ КАЧЕСТВА ОБРАЗОВАТЕЛЬНОЙ ДЕЯТЕЛЬНОСТИ</a:t>
            </a:r>
            <a:endParaRPr lang="ru-RU" altLang="ru-RU" sz="1800" b="1" dirty="0">
              <a:solidFill>
                <a:srgbClr val="6BBD21"/>
              </a:solidFill>
              <a:latin typeface="+mn-lt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7FC6-F44A-4DF0-9489-C88BB1E98AC9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999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63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15384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15385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15386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15387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15388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15364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1400188"/>
              </p:ext>
            </p:extLst>
          </p:nvPr>
        </p:nvGraphicFramePr>
        <p:xfrm>
          <a:off x="710612" y="1465187"/>
          <a:ext cx="10972351" cy="41658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10592"/>
                <a:gridCol w="8533203"/>
                <a:gridCol w="914278"/>
                <a:gridCol w="914278"/>
              </a:tblGrid>
              <a:tr h="196119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0462" marR="50462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BD2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Удельный вес численности обучающихся в НИУ по программам магистратуры и программам подготовки научно-педагогических кадров в аспирантуре, имеющих диплом бакалавра, диплом специалиста или диплом магистра других организаций, осуществляющих образовательную деятельность, в общей численности обучающихся по программам магистратуры и программам подготовки научно-педагогических кадров в аспирантуре в НИУ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0462" marR="50462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26,5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0462" marR="50462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24,2</a:t>
                      </a:r>
                      <a:endParaRPr lang="ru-RU" sz="1600" b="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0462" marR="50462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EC2"/>
                    </a:solidFill>
                  </a:tcPr>
                </a:tc>
              </a:tr>
              <a:tr h="220467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0462" marR="50462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BD2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Удельный вес численности обучающихся в НИУ по направлениям подготовки высшего образования 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 </a:t>
                      </a:r>
                      <a:r>
                        <a:rPr lang="ru-RU" sz="16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бакалавриата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 магистратуры и специальностям высшего образования 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 </a:t>
                      </a:r>
                      <a:r>
                        <a:rPr lang="ru-RU" sz="16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специалитета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 области инженерного дела, технологий и технических наук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здравоохранения 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 медицинских наук, образования и педагогических наук, с которыми заключены договоры о целевом обучении, в общей численности студентов, обучающихся по указанным областям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0462" marR="50462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5,5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0462" marR="50462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3,33</a:t>
                      </a:r>
                      <a:endParaRPr lang="ru-RU" sz="1600" b="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0462" marR="50462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7FC6-F44A-4DF0-9489-C88BB1E98AC9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7155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11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17455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17456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17457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17458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17459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17412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415" name="TextBox 1"/>
          <p:cNvSpPr txBox="1">
            <a:spLocks noChangeArrowheads="1"/>
          </p:cNvSpPr>
          <p:nvPr/>
        </p:nvSpPr>
        <p:spPr bwMode="auto">
          <a:xfrm>
            <a:off x="710165" y="1440523"/>
            <a:ext cx="111788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1800" b="1" dirty="0" smtClean="0">
                <a:solidFill>
                  <a:srgbClr val="6BBD21"/>
                </a:solidFill>
                <a:latin typeface="+mn-lt"/>
              </a:rPr>
              <a:t>I</a:t>
            </a:r>
            <a:r>
              <a:rPr lang="en-US" altLang="ru-RU" sz="1800" b="1" dirty="0" smtClean="0">
                <a:solidFill>
                  <a:srgbClr val="6BBD21"/>
                </a:solidFill>
                <a:latin typeface="+mn-lt"/>
              </a:rPr>
              <a:t>I</a:t>
            </a:r>
            <a:r>
              <a:rPr lang="ru-RU" altLang="ru-RU" sz="1800" b="1" dirty="0" smtClean="0">
                <a:solidFill>
                  <a:srgbClr val="6BBD21"/>
                </a:solidFill>
                <a:latin typeface="+mn-lt"/>
              </a:rPr>
              <a:t>. ПОКАЗАТЕЛИ РЕЗУЛЬТАТИВНОСТИ НАУЧНО-ИССЛЕДОВАТЕЛЬСКОЙ И ИННОВАЦИОННОЙ ДЕЯТЕЛЬНОСТИ </a:t>
            </a:r>
            <a:endParaRPr lang="ru-RU" altLang="ru-RU" sz="1800" b="1" dirty="0">
              <a:solidFill>
                <a:srgbClr val="6BBD21"/>
              </a:solidFill>
              <a:latin typeface="+mn-lt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0681010"/>
              </p:ext>
            </p:extLst>
          </p:nvPr>
        </p:nvGraphicFramePr>
        <p:xfrm>
          <a:off x="710165" y="1955269"/>
          <a:ext cx="10974591" cy="40382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4283"/>
                <a:gridCol w="8094918"/>
                <a:gridCol w="1016031"/>
                <a:gridCol w="1049359"/>
              </a:tblGrid>
              <a:tr h="731176"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9022" marR="129022" marT="64515" marB="64515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BD2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Число публикаций, индексируемых в информационно-аналитической системе научного цитирования: </a:t>
                      </a:r>
                      <a:endParaRPr lang="ru-RU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9022" marR="129022" marT="64515" marB="64515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EC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2329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Web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Science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(в расчете на 100 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НПР)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3979" marR="83979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60,0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3979" marR="83979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64,5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3979" marR="83979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2329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Scopus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(в расчете на 100 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НПР)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3979" marR="83979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,0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3979" marR="83979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132,3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3979" marR="83979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EC2"/>
                    </a:solidFill>
                  </a:tcPr>
                </a:tc>
              </a:tr>
              <a:tr h="774187"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9022" marR="129022" marT="64515" marB="64515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BD21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цитирований публикаций, изданных за последние 5 лет, индексируемых в информационно-аналитической системе научного цитирования: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9022" marR="129022" marT="64515" marB="64515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39662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Web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Science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(в расчете на 100 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НПР)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3979" marR="83979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3979" marR="83979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E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383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83979" marR="83979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EC2"/>
                    </a:solidFill>
                  </a:tcPr>
                </a:tc>
              </a:tr>
              <a:tr h="52329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Scopus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(в расчете на 100 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НПР)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3979" marR="83979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,0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3979" marR="83979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566,6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83979" marR="83979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2329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3979" marR="83979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BD2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Объем научно-исследовательских и опытно-конструкторских работ 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расчете на 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НПР, тыс. руб.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3979" marR="83979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,0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3979" marR="83979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E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404</a:t>
                      </a:r>
                      <a:r>
                        <a:rPr lang="ru-RU" sz="16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83979" marR="83979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EC2"/>
                    </a:solidFill>
                  </a:tcPr>
                </a:tc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7FC6-F44A-4DF0-9489-C88BB1E98AC9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56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459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19481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19482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19483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19484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19485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19460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1474640"/>
              </p:ext>
            </p:extLst>
          </p:nvPr>
        </p:nvGraphicFramePr>
        <p:xfrm>
          <a:off x="710613" y="1986794"/>
          <a:ext cx="11012240" cy="23427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5562"/>
                <a:gridCol w="8644146"/>
                <a:gridCol w="926159"/>
                <a:gridCol w="926373"/>
              </a:tblGrid>
              <a:tr h="145350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746" marR="9674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BD2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Удельный вес численности приведенного контингента иностранных обучающихся в НИУ по программам </a:t>
                      </a:r>
                      <a:r>
                        <a:rPr lang="ru-RU" sz="16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бакалавриата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16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специалитета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магистратуры в общей численности приведенного контингента обучающихся в 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НИУ, %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746" marR="9674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22,0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746" marR="9674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E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27,6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6746" marR="9674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EC2"/>
                    </a:solidFill>
                  </a:tcPr>
                </a:tc>
              </a:tr>
              <a:tr h="88923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746" marR="9674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BD2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Численность зарубежных ведущих профессоров, преподавателей и исследователей, работающих в НИУ не менее 1 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семестра, чел.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746" marR="9674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746" marR="9674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746" marR="9674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9480" name="TextBox 1"/>
          <p:cNvSpPr txBox="1">
            <a:spLocks noChangeArrowheads="1"/>
          </p:cNvSpPr>
          <p:nvPr/>
        </p:nvSpPr>
        <p:spPr bwMode="auto">
          <a:xfrm>
            <a:off x="710165" y="1444499"/>
            <a:ext cx="110758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1800" b="1" dirty="0" smtClean="0">
                <a:solidFill>
                  <a:srgbClr val="6BBD21"/>
                </a:solidFill>
                <a:latin typeface="+mn-lt"/>
              </a:rPr>
              <a:t>I</a:t>
            </a:r>
            <a:r>
              <a:rPr lang="en-US" altLang="ru-RU" sz="1800" b="1" dirty="0" smtClean="0">
                <a:solidFill>
                  <a:srgbClr val="6BBD21"/>
                </a:solidFill>
                <a:latin typeface="+mn-lt"/>
              </a:rPr>
              <a:t>II</a:t>
            </a:r>
            <a:r>
              <a:rPr lang="ru-RU" altLang="ru-RU" sz="1800" b="1" dirty="0" smtClean="0">
                <a:solidFill>
                  <a:srgbClr val="6BBD21"/>
                </a:solidFill>
                <a:latin typeface="+mn-lt"/>
              </a:rPr>
              <a:t>. ПОКАЗАТЕЛИ ИНТЕРНАЦИОНАЛИЗАЦИИ И МЕЖДУНАРОДНОГО ПРИЗНАНИЯ </a:t>
            </a:r>
            <a:endParaRPr lang="ru-RU" altLang="ru-RU" sz="1800" b="1" dirty="0">
              <a:solidFill>
                <a:srgbClr val="6BBD21"/>
              </a:solidFill>
              <a:latin typeface="+mn-lt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7FC6-F44A-4DF0-9489-C88BB1E98AC9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842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507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21534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21535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21536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21537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21538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21508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8398352"/>
              </p:ext>
            </p:extLst>
          </p:nvPr>
        </p:nvGraphicFramePr>
        <p:xfrm>
          <a:off x="710613" y="1942246"/>
          <a:ext cx="11012240" cy="36888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18893"/>
                <a:gridCol w="8335086"/>
                <a:gridCol w="1029024"/>
                <a:gridCol w="1029237"/>
              </a:tblGrid>
              <a:tr h="119179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754" marR="96754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BD2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доходов НИУ из средств от приносящей доход деятельности в доходах из всех источников финансового обеспечения деятельности 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НИУ, %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754" marR="96754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,0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754" marR="96754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E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35,0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6754" marR="96754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EC2"/>
                    </a:solidFill>
                  </a:tcPr>
                </a:tc>
              </a:tr>
              <a:tr h="119179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754" marR="96754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BD2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Доходы НИУ из всех источников финансового обеспечения деятельности (в расчете на 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НПР), тыс. руб.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754" marR="96754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754" marR="96754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0" kern="12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4026</a:t>
                      </a:r>
                      <a:endParaRPr lang="ru-RU" sz="1600" b="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6754" marR="96754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30522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754" marR="96754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BD2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Отношение средней заработной платы 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НПР 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НИУ к средней заработной плате по экономике 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региона, %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754" marR="96754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754" marR="96754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200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754" marR="96754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EC2"/>
                    </a:solidFill>
                  </a:tcPr>
                </a:tc>
              </a:tr>
            </a:tbl>
          </a:graphicData>
        </a:graphic>
      </p:graphicFrame>
      <p:sp>
        <p:nvSpPr>
          <p:cNvPr id="21532" name="TextBox 1"/>
          <p:cNvSpPr txBox="1">
            <a:spLocks noChangeArrowheads="1"/>
          </p:cNvSpPr>
          <p:nvPr/>
        </p:nvSpPr>
        <p:spPr bwMode="auto">
          <a:xfrm>
            <a:off x="710165" y="1451445"/>
            <a:ext cx="111788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1800" b="1" dirty="0" smtClean="0">
                <a:solidFill>
                  <a:srgbClr val="6BBD21"/>
                </a:solidFill>
                <a:latin typeface="+mn-lt"/>
              </a:rPr>
              <a:t>IV. ПОКАЗАТЕЛИ ЭКОНОМИЧЕСКОЙ УСТОЙЧИВОСТИ И ЭФФЕКТИВНОСТИ УПРАВЛЕНИЯ</a:t>
            </a:r>
            <a:endParaRPr lang="ru-RU" altLang="ru-RU" sz="1800" b="1" dirty="0">
              <a:solidFill>
                <a:srgbClr val="6BBD21"/>
              </a:solidFill>
              <a:latin typeface="+mn-lt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7FC6-F44A-4DF0-9489-C88BB1E98AC9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391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1143000" y="5430914"/>
            <a:ext cx="3531903" cy="723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451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64521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2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64523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4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5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6451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518" name="TextBox 11"/>
          <p:cNvSpPr txBox="1">
            <a:spLocks noChangeArrowheads="1"/>
          </p:cNvSpPr>
          <p:nvPr/>
        </p:nvSpPr>
        <p:spPr bwMode="auto">
          <a:xfrm>
            <a:off x="714375" y="1316138"/>
            <a:ext cx="6728182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ct val="0"/>
              </a:spcBef>
              <a:spcAft>
                <a:spcPts val="600"/>
              </a:spcAft>
              <a:buNone/>
              <a:tabLst/>
            </a:pPr>
            <a:r>
              <a:rPr lang="ru-RU" altLang="ru-RU" sz="1800" b="1" dirty="0" smtClean="0">
                <a:latin typeface="+mn-lt"/>
              </a:rPr>
              <a:t>ЗАЩИТА «ДОРОЖНОЙ КАРТЫ»</a:t>
            </a:r>
          </a:p>
          <a:p>
            <a:pPr marL="0" indent="0">
              <a:spcBef>
                <a:spcPct val="0"/>
              </a:spcBef>
              <a:spcAft>
                <a:spcPts val="600"/>
              </a:spcAft>
              <a:buNone/>
              <a:tabLst/>
            </a:pPr>
            <a:r>
              <a:rPr lang="ru-RU" altLang="ru-RU" sz="1600" dirty="0" smtClean="0"/>
              <a:t>Совет по повышению конкурентоспособности ведущих российских университетов среди ведущих мировых научно-образовательных центров</a:t>
            </a:r>
            <a:r>
              <a:rPr lang="en-US" altLang="ru-RU" sz="1600" dirty="0" smtClean="0"/>
              <a:t> </a:t>
            </a:r>
            <a:endParaRPr lang="ru-RU" altLang="ru-RU" sz="1600" dirty="0" smtClean="0"/>
          </a:p>
          <a:p>
            <a:pPr marL="0" indent="0">
              <a:spcBef>
                <a:spcPct val="0"/>
              </a:spcBef>
              <a:spcAft>
                <a:spcPts val="600"/>
              </a:spcAft>
              <a:buNone/>
              <a:tabLst/>
            </a:pPr>
            <a:r>
              <a:rPr lang="ru-RU" altLang="ru-RU" sz="1600" dirty="0" smtClean="0"/>
              <a:t>19 марта 2016 г., г. Москва</a:t>
            </a:r>
          </a:p>
          <a:p>
            <a:pPr marL="0" indent="0">
              <a:spcBef>
                <a:spcPct val="0"/>
              </a:spcBef>
              <a:spcAft>
                <a:spcPts val="600"/>
              </a:spcAft>
              <a:buNone/>
              <a:tabLst/>
            </a:pPr>
            <a:r>
              <a:rPr lang="ru-RU" sz="1600" b="1" dirty="0" smtClean="0">
                <a:solidFill>
                  <a:srgbClr val="6BBD21"/>
                </a:solidFill>
              </a:rPr>
              <a:t>«Дорожную </a:t>
            </a:r>
            <a:r>
              <a:rPr lang="ru-RU" sz="1600" b="1" dirty="0">
                <a:solidFill>
                  <a:srgbClr val="6BBD21"/>
                </a:solidFill>
              </a:rPr>
              <a:t>карту» </a:t>
            </a:r>
            <a:r>
              <a:rPr lang="ru-RU" sz="1600" b="1" dirty="0" smtClean="0">
                <a:solidFill>
                  <a:srgbClr val="6BBD21"/>
                </a:solidFill>
              </a:rPr>
              <a:t>во г</a:t>
            </a:r>
            <a:r>
              <a:rPr lang="ru-RU" altLang="ru-RU" sz="1600" b="1" dirty="0">
                <a:solidFill>
                  <a:srgbClr val="6BBD21"/>
                </a:solidFill>
              </a:rPr>
              <a:t>л</a:t>
            </a:r>
            <a:r>
              <a:rPr lang="ru-RU" sz="1600" b="1" dirty="0" smtClean="0">
                <a:solidFill>
                  <a:srgbClr val="6BBD21"/>
                </a:solidFill>
              </a:rPr>
              <a:t>аве с ректором ТПУ Петром Чубиком Совету представляли</a:t>
            </a:r>
            <a:r>
              <a:rPr lang="ru-RU" sz="1600" b="1" dirty="0">
                <a:solidFill>
                  <a:srgbClr val="6BBD21"/>
                </a:solidFill>
              </a:rPr>
              <a:t>: </a:t>
            </a:r>
            <a:endParaRPr lang="ru-RU" sz="1600" b="1" dirty="0" smtClean="0">
              <a:solidFill>
                <a:srgbClr val="6BBD21"/>
              </a:solidFill>
            </a:endParaRPr>
          </a:p>
          <a:p>
            <a:pPr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600" i="1" dirty="0" smtClean="0"/>
              <a:t>Сергей </a:t>
            </a:r>
            <a:r>
              <a:rPr lang="ru-RU" sz="1600" i="1" dirty="0" err="1"/>
              <a:t>Псахье</a:t>
            </a:r>
            <a:r>
              <a:rPr lang="ru-RU" sz="1600" dirty="0"/>
              <a:t>, директор </a:t>
            </a:r>
            <a:r>
              <a:rPr lang="ru-RU" sz="1600" dirty="0" smtClean="0"/>
              <a:t>Института </a:t>
            </a:r>
            <a:r>
              <a:rPr lang="ru-RU" sz="1600" dirty="0"/>
              <a:t>физики прочности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и </a:t>
            </a:r>
            <a:r>
              <a:rPr lang="ru-RU" sz="1600" dirty="0"/>
              <a:t>материаловедения СО </a:t>
            </a:r>
            <a:r>
              <a:rPr lang="ru-RU" sz="1600" dirty="0" smtClean="0"/>
              <a:t>РАН </a:t>
            </a:r>
          </a:p>
          <a:p>
            <a:pPr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600" i="1" dirty="0" smtClean="0"/>
              <a:t>Александр </a:t>
            </a:r>
            <a:r>
              <a:rPr lang="ru-RU" sz="1600" i="1" dirty="0"/>
              <a:t>Чернявский</a:t>
            </a:r>
            <a:r>
              <a:rPr lang="ru-RU" sz="1600" dirty="0"/>
              <a:t>, советник Президента ОАО «Ракетно-космическая </a:t>
            </a:r>
            <a:r>
              <a:rPr lang="ru-RU" sz="1600" dirty="0" smtClean="0"/>
              <a:t>корпорация </a:t>
            </a:r>
            <a:r>
              <a:rPr lang="ru-RU" sz="1600" dirty="0" smtClean="0">
                <a:sym typeface="Symbol" panose="05050102010706020507" pitchFamily="18" charset="2"/>
              </a:rPr>
              <a:t></a:t>
            </a:r>
            <a:r>
              <a:rPr lang="ru-RU" sz="1600" dirty="0" smtClean="0"/>
              <a:t>Энергия</a:t>
            </a:r>
            <a:r>
              <a:rPr lang="ru-RU" sz="1600" dirty="0" smtClean="0">
                <a:sym typeface="Symbol" panose="05050102010706020507" pitchFamily="18" charset="2"/>
              </a:rPr>
              <a:t></a:t>
            </a:r>
            <a:r>
              <a:rPr lang="ru-RU" sz="1600" dirty="0" smtClean="0"/>
              <a:t> </a:t>
            </a:r>
            <a:r>
              <a:rPr lang="ru-RU" sz="1600" dirty="0"/>
              <a:t>имени С.П. </a:t>
            </a:r>
            <a:r>
              <a:rPr lang="ru-RU" sz="1600" dirty="0" smtClean="0"/>
              <a:t>Королева» </a:t>
            </a:r>
          </a:p>
          <a:p>
            <a:pPr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600" i="1" dirty="0" err="1" smtClean="0"/>
              <a:t>Эберхард</a:t>
            </a:r>
            <a:r>
              <a:rPr lang="ru-RU" sz="1600" i="1" dirty="0" smtClean="0"/>
              <a:t> </a:t>
            </a:r>
            <a:r>
              <a:rPr lang="ru-RU" sz="1600" i="1" dirty="0"/>
              <a:t>Умбах</a:t>
            </a:r>
            <a:r>
              <a:rPr lang="ru-RU" sz="1600" dirty="0"/>
              <a:t>, член Международного научного совета ТПУ, экс-президент Технологического института Карлсруэ (KIТ</a:t>
            </a:r>
            <a:r>
              <a:rPr lang="ru-RU" sz="1600" dirty="0" smtClean="0"/>
              <a:t>)</a:t>
            </a:r>
            <a:endParaRPr lang="ru-RU" altLang="ru-RU" sz="1600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5" t="354" r="4134" b="-354"/>
          <a:stretch/>
        </p:blipFill>
        <p:spPr>
          <a:xfrm>
            <a:off x="7344885" y="1860931"/>
            <a:ext cx="4320000" cy="2629857"/>
          </a:xfrm>
          <a:prstGeom prst="rect">
            <a:avLst/>
          </a:prstGeom>
        </p:spPr>
      </p:pic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710165" y="5071280"/>
            <a:ext cx="11209142" cy="115416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600" i="1" dirty="0" smtClean="0"/>
              <a:t>Сергей </a:t>
            </a:r>
            <a:r>
              <a:rPr lang="ru-RU" sz="1600" i="1" dirty="0" err="1" smtClean="0"/>
              <a:t>Крикалев</a:t>
            </a:r>
            <a:r>
              <a:rPr lang="ru-RU" sz="1600" dirty="0" smtClean="0"/>
              <a:t>, летчик-космонавт, первый заместитель директора Центрального научно-исследовательского института машиностроения по пилотируемым программам </a:t>
            </a:r>
            <a:r>
              <a:rPr lang="ru-RU" sz="1600" dirty="0" err="1" smtClean="0"/>
              <a:t>Госкорпорации</a:t>
            </a:r>
            <a:r>
              <a:rPr lang="ru-RU" sz="1600" dirty="0" smtClean="0"/>
              <a:t> «</a:t>
            </a:r>
            <a:r>
              <a:rPr lang="ru-RU" sz="1600" dirty="0" err="1" smtClean="0"/>
              <a:t>Роскосмос</a:t>
            </a:r>
            <a:r>
              <a:rPr lang="ru-RU" sz="1600" dirty="0" smtClean="0"/>
              <a:t>» </a:t>
            </a:r>
          </a:p>
          <a:p>
            <a:pPr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600" i="1" dirty="0" smtClean="0"/>
              <a:t>Глеб Сухоруков</a:t>
            </a:r>
            <a:r>
              <a:rPr lang="ru-RU" sz="1600" dirty="0" smtClean="0"/>
              <a:t>, профессор Лондонского университета королевы Марии (Великобритания), экс-президент </a:t>
            </a:r>
            <a:r>
              <a:rPr lang="en-US" sz="1600" dirty="0" smtClean="0"/>
              <a:t>RASA</a:t>
            </a:r>
            <a:r>
              <a:rPr lang="ru-RU" sz="1600" dirty="0" smtClean="0"/>
              <a:t> </a:t>
            </a:r>
            <a:br>
              <a:rPr lang="ru-RU" sz="1600" dirty="0" smtClean="0"/>
            </a:br>
            <a:r>
              <a:rPr lang="ru-RU" sz="1600" dirty="0" smtClean="0"/>
              <a:t>в Европе, руководитель лаборатории Центра </a:t>
            </a:r>
            <a:r>
              <a:rPr lang="en-US" sz="1600" dirty="0" smtClean="0"/>
              <a:t>RASA </a:t>
            </a:r>
            <a:r>
              <a:rPr lang="ru-RU" sz="1600" dirty="0" smtClean="0"/>
              <a:t>в Томске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877" y="3152"/>
            <a:ext cx="7619502" cy="1089829"/>
          </a:xfrm>
        </p:spPr>
        <p:txBody>
          <a:bodyPr anchor="b">
            <a:noAutofit/>
          </a:bodyPr>
          <a:lstStyle/>
          <a:p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ЗАДАЧА 2. Актуализация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и 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защита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Программы повышения конкурентоспособности ТПУ среди ведущих мировых научно-образовательных 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центров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в терминах 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«стратегических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академических единиц» и «научных прорывов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»</a:t>
            </a:r>
            <a:endParaRPr lang="ru-RU" altLang="ru-RU" sz="1834" b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7FC6-F44A-4DF0-9489-C88BB1E98AC9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61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95350" y="5086350"/>
            <a:ext cx="3163966" cy="1085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451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64521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2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64523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4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5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6451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518" name="TextBox 11"/>
          <p:cNvSpPr txBox="1">
            <a:spLocks noChangeArrowheads="1"/>
          </p:cNvSpPr>
          <p:nvPr/>
        </p:nvSpPr>
        <p:spPr bwMode="auto">
          <a:xfrm>
            <a:off x="695325" y="1351509"/>
            <a:ext cx="6464427" cy="4702826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ru-RU" altLang="ru-RU" sz="1600" b="1" dirty="0" smtClean="0"/>
              <a:t>РЕЗУЛЬТАТЫ ЗАЩИТЫ </a:t>
            </a:r>
            <a:r>
              <a:rPr lang="ru-RU" altLang="ru-RU" sz="1600" b="1" dirty="0"/>
              <a:t>«ДОРОЖНОЙ КАРТЫ»</a:t>
            </a: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altLang="ru-RU" sz="1600" dirty="0" smtClean="0"/>
              <a:t>ТПУ вошел в «жёлтую» </a:t>
            </a:r>
            <a:r>
              <a:rPr lang="ru-RU" altLang="ru-RU" sz="1600" smtClean="0"/>
              <a:t>(2-ю) группу </a:t>
            </a:r>
            <a:r>
              <a:rPr lang="ru-RU" altLang="ru-RU" sz="1600" dirty="0" smtClean="0"/>
              <a:t>участников Проекта 5-100 с субсидией на 2016 год в размере </a:t>
            </a:r>
            <a:r>
              <a:rPr lang="ru-RU" altLang="ru-RU" sz="1600" b="1" dirty="0" smtClean="0"/>
              <a:t>511</a:t>
            </a:r>
            <a:r>
              <a:rPr lang="ru-RU" altLang="ru-RU" sz="1600" dirty="0" smtClean="0"/>
              <a:t> млн руб.</a:t>
            </a:r>
          </a:p>
          <a:p>
            <a:pPr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altLang="ru-RU" sz="1600" dirty="0" smtClean="0"/>
              <a:t>Совет рекомендовал включить в «дорожную карту» </a:t>
            </a:r>
            <a:r>
              <a:rPr lang="ru-RU" altLang="ru-RU" sz="1600" b="1" dirty="0" smtClean="0"/>
              <a:t>4 </a:t>
            </a:r>
            <a:r>
              <a:rPr lang="ru-RU" altLang="ru-RU" sz="1600" dirty="0" smtClean="0"/>
              <a:t>из </a:t>
            </a:r>
            <a:r>
              <a:rPr lang="ru-RU" altLang="ru-RU" sz="1600" b="1" dirty="0" smtClean="0"/>
              <a:t>7</a:t>
            </a:r>
            <a:r>
              <a:rPr lang="ru-RU" altLang="ru-RU" sz="1600" dirty="0" smtClean="0"/>
              <a:t> вынесенных на защиту стратегических академических единицы (САЕ) ТПУ:</a:t>
            </a:r>
          </a:p>
          <a:p>
            <a:pPr lvl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ru-RU" sz="1600" dirty="0" smtClean="0"/>
              <a:t>«Космическое материаловедение» (ИФВТ)</a:t>
            </a:r>
          </a:p>
          <a:p>
            <a:pPr lvl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ru-RU" sz="1600" dirty="0" smtClean="0"/>
              <a:t>«</a:t>
            </a:r>
            <a:r>
              <a:rPr lang="ru-RU" altLang="ru-RU" sz="1600" dirty="0" err="1" smtClean="0"/>
              <a:t>Экоэнергетика</a:t>
            </a:r>
            <a:r>
              <a:rPr lang="ru-RU" altLang="ru-RU" sz="1600" dirty="0" smtClean="0"/>
              <a:t>» (ЭНИН)</a:t>
            </a:r>
          </a:p>
          <a:p>
            <a:pPr lvl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ru-RU" sz="1600" dirty="0" smtClean="0"/>
              <a:t>«Ядерные технологии для онкологии» (ФТИ) </a:t>
            </a:r>
          </a:p>
          <a:p>
            <a:pPr lvl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ru-RU" sz="1600" dirty="0" smtClean="0"/>
              <a:t>«Промышленная томография» (ИНК)</a:t>
            </a:r>
          </a:p>
          <a:p>
            <a:pPr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altLang="ru-RU" sz="1600" dirty="0" smtClean="0"/>
              <a:t>Руководством ТПУ принято решение развивать все САЕ, в том числе и не поддержанные Советом: </a:t>
            </a:r>
          </a:p>
          <a:p>
            <a:pPr lvl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ru-RU" sz="1600" dirty="0" smtClean="0"/>
              <a:t>«</a:t>
            </a:r>
            <a:r>
              <a:rPr lang="ru-RU" altLang="ru-RU" sz="1600" dirty="0" err="1" smtClean="0"/>
              <a:t>Трудноизвлекаемые</a:t>
            </a:r>
            <a:r>
              <a:rPr lang="ru-RU" altLang="ru-RU" sz="1600" dirty="0" smtClean="0"/>
              <a:t> природные ресурсы (ИПР)</a:t>
            </a:r>
          </a:p>
          <a:p>
            <a:pPr lvl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ru-RU" sz="1600" dirty="0"/>
              <a:t>«Системы управления и телекоммуникаций» (ИК)</a:t>
            </a:r>
          </a:p>
          <a:p>
            <a:pPr lvl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ru-RU" sz="1600" dirty="0" smtClean="0"/>
              <a:t>«Люди и технологии» (ИСГТ)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064" t="782" r="-5770" b="4741"/>
          <a:stretch/>
        </p:blipFill>
        <p:spPr>
          <a:xfrm>
            <a:off x="6708648" y="1531123"/>
            <a:ext cx="2603291" cy="42505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" b="1177"/>
          <a:stretch/>
        </p:blipFill>
        <p:spPr>
          <a:xfrm>
            <a:off x="9349168" y="1531123"/>
            <a:ext cx="2661858" cy="1459674"/>
          </a:xfrm>
          <a:prstGeom prst="rect">
            <a:avLst/>
          </a:prstGeom>
        </p:spPr>
      </p:pic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877" y="3152"/>
            <a:ext cx="7619502" cy="1089829"/>
          </a:xfrm>
        </p:spPr>
        <p:txBody>
          <a:bodyPr anchor="b">
            <a:noAutofit/>
          </a:bodyPr>
          <a:lstStyle/>
          <a:p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ЗАДАЧА 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2.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Актуализация и защита Программы повышения конкурентоспособности ТПУ среди ведущих мировых научно-образовательных центров в терминах 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«стратегических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академических единиц» и «научных прорывов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»</a:t>
            </a:r>
            <a:endParaRPr lang="ru-RU" altLang="ru-RU" sz="1834" b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7" t="555" r="18705" b="1250"/>
          <a:stretch/>
        </p:blipFill>
        <p:spPr>
          <a:xfrm>
            <a:off x="9349167" y="3187669"/>
            <a:ext cx="2661858" cy="2594006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7FC6-F44A-4DF0-9489-C88BB1E98AC9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772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451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64521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2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64523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4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5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6451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518" name="TextBox 11"/>
          <p:cNvSpPr txBox="1">
            <a:spLocks noChangeArrowheads="1"/>
          </p:cNvSpPr>
          <p:nvPr/>
        </p:nvSpPr>
        <p:spPr bwMode="auto">
          <a:xfrm>
            <a:off x="710165" y="1356657"/>
            <a:ext cx="11012688" cy="2302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lnSpc>
                <a:spcPct val="120000"/>
              </a:lnSpc>
              <a:spcBef>
                <a:spcPct val="0"/>
              </a:spcBef>
              <a:spcAft>
                <a:spcPts val="846"/>
              </a:spcAft>
              <a:buNone/>
            </a:pPr>
            <a:r>
              <a:rPr lang="ru-RU" altLang="ru-RU" sz="1800" b="1" dirty="0" smtClean="0">
                <a:latin typeface="+mn-lt"/>
              </a:rPr>
              <a:t>ПРОЕКТЫ «НАУЧНЫХ ПРОРЫВОВ»:</a:t>
            </a: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846"/>
              </a:spcAft>
              <a:buFont typeface="Wingdings" panose="05000000000000000000" pitchFamily="2" charset="2"/>
              <a:buChar char="§"/>
            </a:pPr>
            <a:r>
              <a:rPr lang="ru-RU" altLang="ru-RU" sz="1700" dirty="0"/>
              <a:t>«Прорывные технологии аддитивного производства и неразрушающего контроля жаропрочных композиционных материалов для экстремальных условий» (ИФВТ + ИНК</a:t>
            </a:r>
            <a:r>
              <a:rPr lang="ru-RU" altLang="ru-RU" sz="1700" dirty="0" smtClean="0"/>
              <a:t>)</a:t>
            </a:r>
            <a:endParaRPr lang="ru-RU" altLang="ru-RU" sz="1700" dirty="0"/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846"/>
              </a:spcAft>
              <a:buFont typeface="Wingdings" panose="05000000000000000000" pitchFamily="2" charset="2"/>
              <a:buChar char="§"/>
            </a:pPr>
            <a:r>
              <a:rPr lang="ru-RU" altLang="ru-RU" sz="1700" dirty="0"/>
              <a:t>«Ядерные технологии персонализированной </a:t>
            </a:r>
            <a:r>
              <a:rPr lang="ru-RU" altLang="ru-RU" sz="1700" dirty="0" err="1"/>
              <a:t>тераностики</a:t>
            </a:r>
            <a:r>
              <a:rPr lang="ru-RU" altLang="ru-RU" sz="1700" dirty="0"/>
              <a:t> диссеминированных форм рака» (ФТИ</a:t>
            </a:r>
            <a:r>
              <a:rPr lang="ru-RU" altLang="ru-RU" sz="1700" dirty="0" smtClean="0"/>
              <a:t>) </a:t>
            </a:r>
            <a:endParaRPr lang="ru-RU" altLang="ru-RU" sz="1700" dirty="0"/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846"/>
              </a:spcAft>
              <a:buFont typeface="Wingdings" panose="05000000000000000000" pitchFamily="2" charset="2"/>
              <a:buChar char="§"/>
            </a:pPr>
            <a:r>
              <a:rPr lang="ru-RU" altLang="ru-RU" sz="1700" dirty="0" smtClean="0"/>
              <a:t>«</a:t>
            </a:r>
            <a:r>
              <a:rPr lang="ru-RU" altLang="ru-RU" sz="1700" dirty="0"/>
              <a:t>Комплексная технология преобразования твердых топлив с повышенной </a:t>
            </a:r>
            <a:r>
              <a:rPr lang="ru-RU" altLang="ru-RU" sz="1700" dirty="0" err="1"/>
              <a:t>энергоэффективностью</a:t>
            </a:r>
            <a:r>
              <a:rPr lang="ru-RU" altLang="ru-RU" sz="1700" dirty="0"/>
              <a:t> и малой эмиссией парниковых газов» (</a:t>
            </a:r>
            <a:r>
              <a:rPr lang="ru-RU" altLang="ru-RU" sz="1700" dirty="0" smtClean="0"/>
              <a:t>ЭНИН) </a:t>
            </a:r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877" y="3152"/>
            <a:ext cx="7619502" cy="1089829"/>
          </a:xfrm>
        </p:spPr>
        <p:txBody>
          <a:bodyPr anchor="b">
            <a:noAutofit/>
          </a:bodyPr>
          <a:lstStyle/>
          <a:p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ЗАДАЧА 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2.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Актуализация и защита Программы повышения конкурентоспособности ТПУ среди ведущих мировых научно-образовательных центров в терминах 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«стратегических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академических единиц» и «научных прорывов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»</a:t>
            </a:r>
            <a:endParaRPr lang="ru-RU" altLang="ru-RU" sz="1834" b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" r="172"/>
          <a:stretch/>
        </p:blipFill>
        <p:spPr>
          <a:xfrm>
            <a:off x="827781" y="3673191"/>
            <a:ext cx="5392044" cy="2599165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18" name="TextBox 11"/>
          <p:cNvSpPr txBox="1">
            <a:spLocks noChangeArrowheads="1"/>
          </p:cNvSpPr>
          <p:nvPr/>
        </p:nvSpPr>
        <p:spPr bwMode="auto">
          <a:xfrm>
            <a:off x="6563450" y="4179278"/>
            <a:ext cx="5185810" cy="1865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lnSpc>
                <a:spcPct val="120000"/>
              </a:lnSpc>
              <a:spcBef>
                <a:spcPct val="0"/>
              </a:spcBef>
              <a:spcAft>
                <a:spcPts val="846"/>
              </a:spcAft>
              <a:buNone/>
            </a:pPr>
            <a:r>
              <a:rPr lang="ru-RU" altLang="ru-RU" sz="2400" dirty="0" smtClean="0">
                <a:solidFill>
                  <a:schemeClr val="bg1"/>
                </a:solidFill>
              </a:rPr>
              <a:t>Результаты рассмотрения проектов неизвестны, </a:t>
            </a:r>
            <a:r>
              <a:rPr lang="ru-RU" altLang="ru-RU" sz="2400" b="1" dirty="0" smtClean="0">
                <a:solidFill>
                  <a:schemeClr val="bg1"/>
                </a:solidFill>
              </a:rPr>
              <a:t>рекомендовано включить их в «дорожную карту» ТПУ на 2017 г.</a:t>
            </a:r>
            <a:endParaRPr lang="ru-RU" altLang="ru-RU" sz="1500" dirty="0" smtClean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50222" y="4662616"/>
            <a:ext cx="50498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Проекты «научных прорывов» рекомендовано включить в «дорожную карту» на 2017–2020 гг.</a:t>
            </a:r>
            <a:endParaRPr lang="ru-RU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7FC6-F44A-4DF0-9489-C88BB1E98AC9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936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Прямоугольник 41"/>
          <p:cNvSpPr/>
          <p:nvPr/>
        </p:nvSpPr>
        <p:spPr>
          <a:xfrm>
            <a:off x="710165" y="5372956"/>
            <a:ext cx="4370386" cy="1088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451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64521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2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64523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4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5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6451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518" name="TextBox 11"/>
          <p:cNvSpPr txBox="1">
            <a:spLocks noChangeArrowheads="1"/>
          </p:cNvSpPr>
          <p:nvPr/>
        </p:nvSpPr>
        <p:spPr bwMode="auto">
          <a:xfrm>
            <a:off x="708454" y="1386980"/>
            <a:ext cx="5008605" cy="492750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ru-RU" sz="1700" b="1" dirty="0" smtClean="0">
                <a:cs typeface="Arial" panose="020B0604020202020204" pitchFamily="34" charset="0"/>
              </a:rPr>
              <a:t>Средний </a:t>
            </a:r>
            <a:r>
              <a:rPr lang="ru-RU" sz="1700" b="1" dirty="0">
                <a:cs typeface="Arial" panose="020B0604020202020204" pitchFamily="34" charset="0"/>
              </a:rPr>
              <a:t>балл ЕГЭ </a:t>
            </a:r>
            <a:r>
              <a:rPr lang="ru-RU" sz="1700" dirty="0">
                <a:cs typeface="Arial" panose="020B0604020202020204" pitchFamily="34" charset="0"/>
              </a:rPr>
              <a:t>студентов, принятых для обучения по очной форме за счет </a:t>
            </a:r>
            <a:r>
              <a:rPr lang="ru-RU" sz="1700" dirty="0" smtClean="0">
                <a:cs typeface="Arial" panose="020B0604020202020204" pitchFamily="34" charset="0"/>
              </a:rPr>
              <a:t>средств </a:t>
            </a:r>
            <a:r>
              <a:rPr lang="ru-RU" sz="1700" dirty="0">
                <a:cs typeface="Arial" panose="020B0604020202020204" pitchFamily="34" charset="0"/>
              </a:rPr>
              <a:t>федерального бюджета по программам </a:t>
            </a:r>
            <a:r>
              <a:rPr lang="ru-RU" sz="1700" dirty="0" err="1">
                <a:cs typeface="Arial" panose="020B0604020202020204" pitchFamily="34" charset="0"/>
              </a:rPr>
              <a:t>бакалавриата</a:t>
            </a:r>
            <a:r>
              <a:rPr lang="ru-RU" sz="1700" dirty="0">
                <a:cs typeface="Arial" panose="020B0604020202020204" pitchFamily="34" charset="0"/>
              </a:rPr>
              <a:t> и </a:t>
            </a:r>
            <a:r>
              <a:rPr lang="ru-RU" sz="1700" dirty="0" err="1" smtClean="0">
                <a:cs typeface="Arial" panose="020B0604020202020204" pitchFamily="34" charset="0"/>
              </a:rPr>
              <a:t>специалитета</a:t>
            </a:r>
            <a:r>
              <a:rPr lang="ru-RU" sz="1700" dirty="0" smtClean="0">
                <a:cs typeface="Arial" panose="020B0604020202020204" pitchFamily="34" charset="0"/>
              </a:rPr>
              <a:t>, </a:t>
            </a:r>
            <a:r>
              <a:rPr lang="ru-RU" sz="1700" dirty="0">
                <a:cs typeface="Arial" panose="020B0604020202020204" pitchFamily="34" charset="0"/>
              </a:rPr>
              <a:t>– </a:t>
            </a:r>
            <a:r>
              <a:rPr lang="ru-RU" sz="1700" b="1" dirty="0" smtClean="0">
                <a:cs typeface="Arial" panose="020B0604020202020204" pitchFamily="34" charset="0"/>
              </a:rPr>
              <a:t>76,7</a:t>
            </a:r>
            <a:r>
              <a:rPr lang="en-US" sz="1700" b="1" dirty="0" smtClean="0">
                <a:cs typeface="Arial" panose="020B0604020202020204" pitchFamily="34" charset="0"/>
              </a:rPr>
              <a:t> </a:t>
            </a:r>
            <a:r>
              <a:rPr lang="ru-RU" sz="1700" b="1" dirty="0" smtClean="0">
                <a:cs typeface="Arial" panose="020B0604020202020204" pitchFamily="34" charset="0"/>
              </a:rPr>
              <a:t>                </a:t>
            </a:r>
            <a:r>
              <a:rPr lang="en-US" sz="1700" dirty="0" smtClean="0">
                <a:cs typeface="Arial" panose="020B0604020202020204" pitchFamily="34" charset="0"/>
              </a:rPr>
              <a:t>(</a:t>
            </a:r>
            <a:r>
              <a:rPr lang="ru-RU" sz="1700" dirty="0" smtClean="0">
                <a:cs typeface="Arial" panose="020B0604020202020204" pitchFamily="34" charset="0"/>
              </a:rPr>
              <a:t>в 2015 г. </a:t>
            </a:r>
            <a:r>
              <a:rPr lang="ru-RU" sz="1700" b="1" dirty="0" smtClean="0">
                <a:cs typeface="Arial" panose="020B0604020202020204" pitchFamily="34" charset="0"/>
              </a:rPr>
              <a:t>– 75,6</a:t>
            </a:r>
            <a:r>
              <a:rPr lang="ru-RU" sz="1700" dirty="0" smtClean="0">
                <a:cs typeface="Arial" panose="020B0604020202020204" pitchFamily="34" charset="0"/>
              </a:rPr>
              <a:t>)</a:t>
            </a:r>
            <a:endParaRPr lang="en-US" sz="1700" dirty="0" smtClean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000" b="1" dirty="0"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700" b="1" dirty="0" smtClean="0">
                <a:cs typeface="Arial" panose="020B0604020202020204" pitchFamily="34" charset="0"/>
              </a:rPr>
              <a:t>Оценка качества приема: 7-е </a:t>
            </a:r>
            <a:r>
              <a:rPr lang="ru-RU" sz="1700" dirty="0" smtClean="0">
                <a:cs typeface="Arial" panose="020B0604020202020204" pitchFamily="34" charset="0"/>
              </a:rPr>
              <a:t>место                    (в 2015 г. – </a:t>
            </a:r>
            <a:r>
              <a:rPr lang="ru-RU" sz="1700" b="1" dirty="0" smtClean="0">
                <a:cs typeface="Arial" panose="020B0604020202020204" pitchFamily="34" charset="0"/>
              </a:rPr>
              <a:t>11</a:t>
            </a:r>
            <a:r>
              <a:rPr lang="ru-RU" sz="1700" dirty="0" smtClean="0">
                <a:cs typeface="Arial" panose="020B0604020202020204" pitchFamily="34" charset="0"/>
              </a:rPr>
              <a:t>) среди </a:t>
            </a:r>
            <a:r>
              <a:rPr lang="ru-RU" sz="1700" dirty="0">
                <a:cs typeface="Arial" panose="020B0604020202020204" pitchFamily="34" charset="0"/>
              </a:rPr>
              <a:t>технических университетов страны </a:t>
            </a:r>
            <a:r>
              <a:rPr lang="ru-RU" sz="1700" dirty="0" smtClean="0">
                <a:cs typeface="Arial" panose="020B0604020202020204" pitchFamily="34" charset="0"/>
              </a:rPr>
              <a:t>(</a:t>
            </a:r>
            <a:r>
              <a:rPr lang="ru-RU" sz="1700" dirty="0">
                <a:cs typeface="Arial" panose="020B0604020202020204" pitchFamily="34" charset="0"/>
              </a:rPr>
              <a:t>лучший результат за пределами Москвы </a:t>
            </a:r>
            <a:r>
              <a:rPr lang="ru-RU" sz="1700" dirty="0" smtClean="0">
                <a:cs typeface="Arial" panose="020B0604020202020204" pitchFamily="34" charset="0"/>
              </a:rPr>
              <a:t>и </a:t>
            </a:r>
            <a:r>
              <a:rPr lang="ru-RU" sz="1700" dirty="0">
                <a:cs typeface="Arial" panose="020B0604020202020204" pitchFamily="34" charset="0"/>
              </a:rPr>
              <a:t>Санкт-Петербурга</a:t>
            </a:r>
            <a:r>
              <a:rPr lang="ru-RU" sz="1700" dirty="0" smtClean="0"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endParaRPr lang="ru-RU" sz="1000" dirty="0"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/>
              <a:t>ТПУ – </a:t>
            </a:r>
            <a:r>
              <a:rPr lang="ru-RU" sz="1800" b="1" dirty="0" err="1" smtClean="0"/>
              <a:t>соорганизатор</a:t>
            </a:r>
            <a:r>
              <a:rPr lang="ru-RU" sz="1800" b="1" dirty="0" smtClean="0"/>
              <a:t>:</a:t>
            </a:r>
          </a:p>
          <a:p>
            <a:pPr marL="285750" lvl="0" indent="-285750" defTabSz="914395">
              <a:buClr>
                <a:srgbClr val="6BA42C"/>
              </a:buClr>
              <a:buSzPct val="150000"/>
              <a:buFont typeface="Wingdings" panose="05000000000000000000" pitchFamily="2" charset="2"/>
              <a:buChar char="§"/>
              <a:defRPr/>
            </a:pPr>
            <a:r>
              <a:rPr lang="ru-RU" sz="1700" kern="0" dirty="0" smtClean="0">
                <a:solidFill>
                  <a:prstClr val="black"/>
                </a:solidFill>
                <a:cs typeface="Arial" panose="020B0604020202020204" pitchFamily="34" charset="0"/>
              </a:rPr>
              <a:t>Всероссийской инженерной олимпиады Национальной технологической инициативы</a:t>
            </a:r>
          </a:p>
          <a:p>
            <a:pPr marL="285750" lvl="0" indent="-285750" defTabSz="914395">
              <a:buClr>
                <a:srgbClr val="6BA42C"/>
              </a:buClr>
              <a:buSzPct val="150000"/>
              <a:buFont typeface="Wingdings" panose="05000000000000000000" pitchFamily="2" charset="2"/>
              <a:buChar char="§"/>
              <a:defRPr/>
            </a:pPr>
            <a:r>
              <a:rPr lang="ru-RU" sz="1700" kern="0" dirty="0" smtClean="0">
                <a:solidFill>
                  <a:prstClr val="black"/>
                </a:solidFill>
                <a:cs typeface="Arial" panose="020B0604020202020204" pitchFamily="34" charset="0"/>
              </a:rPr>
              <a:t>Инженерно-экономической олимпиады Ассоциации инновационных регионов России</a:t>
            </a:r>
          </a:p>
          <a:p>
            <a:pPr marL="285750" indent="-285750" defTabSz="914395">
              <a:buClr>
                <a:srgbClr val="6BA42C"/>
              </a:buClr>
              <a:buSzPct val="150000"/>
              <a:buFont typeface="Wingdings" panose="05000000000000000000" pitchFamily="2" charset="2"/>
              <a:buChar char="§"/>
              <a:defRPr/>
            </a:pPr>
            <a:r>
              <a:rPr lang="ru-RU" sz="1700" kern="0" dirty="0" smtClean="0">
                <a:solidFill>
                  <a:prstClr val="black"/>
                </a:solidFill>
                <a:cs typeface="Arial" panose="020B0604020202020204" pitchFamily="34" charset="0"/>
              </a:rPr>
              <a:t>Олимпиады ПАО </a:t>
            </a:r>
            <a:r>
              <a:rPr lang="ru-RU" sz="1700" kern="0" dirty="0">
                <a:solidFill>
                  <a:prstClr val="black"/>
                </a:solidFill>
                <a:cs typeface="Arial" panose="020B0604020202020204" pitchFamily="34" charset="0"/>
              </a:rPr>
              <a:t>«ГАЗПРОМ</a:t>
            </a:r>
            <a:r>
              <a:rPr lang="ru-RU" sz="1700" kern="0" dirty="0" smtClean="0">
                <a:solidFill>
                  <a:prstClr val="black"/>
                </a:solidFill>
                <a:cs typeface="Arial" panose="020B0604020202020204" pitchFamily="34" charset="0"/>
              </a:rPr>
              <a:t>»</a:t>
            </a:r>
            <a:endParaRPr lang="ru-RU" sz="1700" dirty="0"/>
          </a:p>
        </p:txBody>
      </p:sp>
      <p:sp>
        <p:nvSpPr>
          <p:cNvPr id="6451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877" y="179178"/>
            <a:ext cx="7111087" cy="913803"/>
          </a:xfrm>
        </p:spPr>
        <p:txBody>
          <a:bodyPr anchor="b">
            <a:noAutofit/>
          </a:bodyPr>
          <a:lstStyle/>
          <a:p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ЗАДАЧА 3. Организация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качественного набора на 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1-й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курс и конкурсного набора в магистратуру и 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аспирантуру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. Разработка и реализация новой концепции развития 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аспирантуры</a:t>
            </a:r>
            <a:endParaRPr lang="ru-RU" altLang="ru-RU" sz="1834" b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75464" y="1386980"/>
            <a:ext cx="5258068" cy="453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Конкурс в </a:t>
            </a:r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магистратуру </a:t>
            </a: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составил </a:t>
            </a:r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2,1 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чел/место </a:t>
            </a: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(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в 2015 г. – </a:t>
            </a:r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1,6</a:t>
            </a: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1,7 раза </a:t>
            </a:r>
            <a:r>
              <a:rPr lang="ru-RU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возросло число абитуриентов магистратуры, не являющихся</a:t>
            </a:r>
            <a:r>
              <a:rPr lang="en-US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выпускниками </a:t>
            </a:r>
            <a:r>
              <a:rPr lang="ru-RU" sz="17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ТПУ</a:t>
            </a:r>
          </a:p>
          <a:p>
            <a:pPr lvl="0"/>
            <a:endParaRPr lang="ru-RU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ru-RU" sz="17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ru-RU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ru-RU" sz="17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ru-RU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В 2016 </a:t>
            </a: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г. 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отделу Элитного технического образования (</a:t>
            </a:r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ЭТО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) ТПУ присвоен </a:t>
            </a:r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статус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ФЕДЕРАЛЬНОЙ ИННОВАЦИОННОЙ ПЛОЩАДКИ 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«Инновационная модель организации образовательного процесса в области проектной деятельности и инженерного изобретательства</a:t>
            </a: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7FC6-F44A-4DF0-9489-C88BB1E98AC9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0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1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5172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135178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135179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135180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135181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135182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135173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51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877" y="179178"/>
            <a:ext cx="7111087" cy="913803"/>
          </a:xfrm>
        </p:spPr>
        <p:txBody>
          <a:bodyPr/>
          <a:lstStyle/>
          <a:p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ОСНОВНЫЕ ЗАДАЧИ 2016 ГОДА</a:t>
            </a:r>
            <a:endParaRPr lang="ru-RU" altLang="ru-RU" sz="1834" b="1" dirty="0">
              <a:solidFill>
                <a:schemeClr val="bg2"/>
              </a:solidFill>
              <a:latin typeface="Calibri" panose="020F0502020204030204" pitchFamily="34" charset="0"/>
            </a:endParaRPr>
          </a:p>
        </p:txBody>
      </p:sp>
      <p:sp>
        <p:nvSpPr>
          <p:cNvPr id="135175" name="TextBox 12"/>
          <p:cNvSpPr txBox="1">
            <a:spLocks noChangeArrowheads="1"/>
          </p:cNvSpPr>
          <p:nvPr/>
        </p:nvSpPr>
        <p:spPr bwMode="auto">
          <a:xfrm>
            <a:off x="609824" y="1165684"/>
            <a:ext cx="11073140" cy="5155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82563" indent="-182563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846"/>
              </a:spcAft>
              <a:buNone/>
            </a:pPr>
            <a:r>
              <a:rPr lang="ru-RU" altLang="ru-RU" sz="1700" dirty="0"/>
              <a:t>1. Обеспечение достижения основных показателей Программы повышения конкурентоспособности ТПУ, </a:t>
            </a:r>
            <a:r>
              <a:rPr lang="ru-RU" altLang="ru-RU" sz="1700" dirty="0" smtClean="0"/>
              <a:t>          в </a:t>
            </a:r>
            <a:r>
              <a:rPr lang="ru-RU" altLang="ru-RU" sz="1700" dirty="0"/>
              <a:t>том числе путем реализации одобренных Международным научным советом рейтинговой стратегии, интернационализации и коммуникационной политики университета</a:t>
            </a:r>
          </a:p>
          <a:p>
            <a:pPr>
              <a:spcBef>
                <a:spcPct val="0"/>
              </a:spcBef>
              <a:spcAft>
                <a:spcPts val="846"/>
              </a:spcAft>
              <a:buNone/>
            </a:pPr>
            <a:r>
              <a:rPr lang="ru-RU" altLang="ru-RU" sz="1700" dirty="0"/>
              <a:t>2. Актуализация и защита Программы повышения конкурентоспособности ТПУ среди ведущих мировых научно-образовательных центров в терминах «стратегических академических единиц» и «научных прорывов» </a:t>
            </a:r>
          </a:p>
          <a:p>
            <a:pPr>
              <a:spcBef>
                <a:spcPct val="0"/>
              </a:spcBef>
              <a:spcAft>
                <a:spcPts val="846"/>
              </a:spcAft>
              <a:buNone/>
            </a:pPr>
            <a:r>
              <a:rPr lang="ru-RU" altLang="ru-RU" sz="1700" dirty="0"/>
              <a:t>3. Организация качественного набора на </a:t>
            </a:r>
            <a:r>
              <a:rPr lang="ru-RU" altLang="ru-RU" sz="1700" dirty="0" smtClean="0"/>
              <a:t>1-й </a:t>
            </a:r>
            <a:r>
              <a:rPr lang="ru-RU" altLang="ru-RU" sz="1700" dirty="0"/>
              <a:t>курс и  конкурсного набора в магистратуру и аспирантуру. Разработка и реализация новой концепции развития аспирантуры </a:t>
            </a:r>
          </a:p>
          <a:p>
            <a:pPr>
              <a:spcBef>
                <a:spcPct val="0"/>
              </a:spcBef>
              <a:spcAft>
                <a:spcPts val="846"/>
              </a:spcAft>
              <a:buNone/>
            </a:pPr>
            <a:r>
              <a:rPr lang="ru-RU" altLang="ru-RU" sz="1700" dirty="0"/>
              <a:t>4. Запуск по одной новой уникальной образовательной программе в каждом научно-образовательном институте </a:t>
            </a:r>
            <a:r>
              <a:rPr lang="ru-RU" altLang="ru-RU" sz="1700" dirty="0" smtClean="0"/>
              <a:t>ТПУ</a:t>
            </a:r>
          </a:p>
          <a:p>
            <a:pPr>
              <a:spcBef>
                <a:spcPct val="0"/>
              </a:spcBef>
              <a:spcAft>
                <a:spcPts val="846"/>
              </a:spcAft>
              <a:buNone/>
            </a:pPr>
            <a:r>
              <a:rPr lang="ru-RU" altLang="ru-RU" sz="1700" dirty="0"/>
              <a:t>5. Набор полноценных групп для обучения на магистерских программах уровня «двойной диплом», сетевых магистерских программах; магистерских программах, реализуемых в интересах промышленных партнеров; англоязычных магистерских программах </a:t>
            </a:r>
          </a:p>
          <a:p>
            <a:pPr>
              <a:spcBef>
                <a:spcPct val="0"/>
              </a:spcBef>
              <a:spcAft>
                <a:spcPts val="846"/>
              </a:spcAft>
              <a:buNone/>
            </a:pPr>
            <a:r>
              <a:rPr lang="ru-RU" altLang="ru-RU" sz="1700" dirty="0"/>
              <a:t>6. Организация эффективной работы курируемого ТПУ </a:t>
            </a:r>
            <a:r>
              <a:rPr lang="ru-RU" altLang="ru-RU" sz="1700" dirty="0" smtClean="0"/>
              <a:t>Федерального учебно-методического </a:t>
            </a:r>
            <a:r>
              <a:rPr lang="ru-RU" altLang="ru-RU" sz="1700" dirty="0"/>
              <a:t>объединения </a:t>
            </a:r>
            <a:r>
              <a:rPr lang="ru-RU" altLang="ru-RU" sz="1700" dirty="0" smtClean="0"/>
              <a:t>(ФУМО</a:t>
            </a:r>
            <a:r>
              <a:rPr lang="ru-RU" altLang="ru-RU" sz="1700" dirty="0"/>
              <a:t>) «</a:t>
            </a:r>
            <a:r>
              <a:rPr lang="ru-RU" altLang="ru-RU" sz="1700" dirty="0" err="1"/>
              <a:t>Нанотехнологии</a:t>
            </a:r>
            <a:r>
              <a:rPr lang="ru-RU" altLang="ru-RU" sz="1700" dirty="0"/>
              <a:t> и </a:t>
            </a:r>
            <a:r>
              <a:rPr lang="ru-RU" altLang="ru-RU" sz="1700" dirty="0" err="1"/>
              <a:t>наноматериалы</a:t>
            </a:r>
            <a:r>
              <a:rPr lang="ru-RU" altLang="ru-RU" sz="1700" dirty="0"/>
              <a:t>» и активного участия представителей университета в других </a:t>
            </a:r>
            <a:r>
              <a:rPr lang="ru-RU" altLang="ru-RU" sz="1700" dirty="0" smtClean="0"/>
              <a:t>ФУМО </a:t>
            </a:r>
            <a:endParaRPr lang="ru-RU" altLang="ru-RU" sz="1700" dirty="0"/>
          </a:p>
          <a:p>
            <a:pPr>
              <a:spcBef>
                <a:spcPct val="0"/>
              </a:spcBef>
              <a:spcAft>
                <a:spcPts val="846"/>
              </a:spcAft>
              <a:buNone/>
            </a:pPr>
            <a:r>
              <a:rPr lang="ru-RU" altLang="ru-RU" sz="1700" dirty="0"/>
              <a:t>7. Внедрение в практику работы ТПУ «Портфолио выпускника</a:t>
            </a:r>
            <a:r>
              <a:rPr lang="ru-RU" altLang="ru-RU" sz="1700" dirty="0" smtClean="0"/>
              <a:t>»</a:t>
            </a:r>
            <a:endParaRPr lang="ru-RU" altLang="ru-RU" sz="17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7FC6-F44A-4DF0-9489-C88BB1E98AC9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549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23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24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25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26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27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28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7" name="TextBox 11"/>
          <p:cNvSpPr txBox="1">
            <a:spLocks noChangeArrowheads="1"/>
          </p:cNvSpPr>
          <p:nvPr/>
        </p:nvSpPr>
        <p:spPr bwMode="auto">
          <a:xfrm>
            <a:off x="710165" y="1442528"/>
            <a:ext cx="7587243" cy="344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800" b="1" dirty="0" smtClean="0">
                <a:latin typeface="+mn-lt"/>
                <a:cs typeface="Arial" panose="020B0604020202020204" pitchFamily="34" charset="0"/>
              </a:rPr>
              <a:t>КОНКУРС В АСПИРАНТУРУ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700" dirty="0" smtClean="0">
                <a:solidFill>
                  <a:srgbClr val="000000"/>
                </a:solidFill>
                <a:latin typeface="Arial"/>
              </a:rPr>
              <a:t>Конкурс в аспирантуру составил </a:t>
            </a:r>
            <a:r>
              <a:rPr lang="ru-RU" sz="1700" b="1" dirty="0" smtClean="0"/>
              <a:t>1,6</a:t>
            </a:r>
            <a:r>
              <a:rPr lang="ru-RU" sz="1700" dirty="0" smtClean="0"/>
              <a:t> чел/место </a:t>
            </a:r>
            <a:r>
              <a:rPr lang="en-US" sz="1700" dirty="0" smtClean="0"/>
              <a:t>(</a:t>
            </a:r>
            <a:r>
              <a:rPr lang="ru-RU" sz="1700" dirty="0" smtClean="0"/>
              <a:t>в 2015 г. – </a:t>
            </a:r>
            <a:r>
              <a:rPr lang="ru-RU" sz="1700" b="1" dirty="0" smtClean="0"/>
              <a:t>1,44</a:t>
            </a:r>
            <a:r>
              <a:rPr lang="ru-RU" sz="1700" dirty="0" smtClean="0"/>
              <a:t>) </a:t>
            </a:r>
            <a:endParaRPr lang="en-US" sz="1700" dirty="0" smtClean="0"/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1000" b="1" dirty="0"/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800" b="1" dirty="0" smtClean="0">
                <a:latin typeface="+mn-lt"/>
              </a:rPr>
              <a:t>РАЗРАБОТКА И РЕАЛИЗАЦИЯ НОВОЙ КОНЦЕПЦИИ РАЗВИТИЯ АСПИРАНТУРЫ</a:t>
            </a:r>
          </a:p>
          <a:p>
            <a:pPr lvl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700" dirty="0" smtClean="0"/>
              <a:t>Разработаны: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700" dirty="0" smtClean="0"/>
              <a:t>алгоритм планирования контрольных цифр приема в аспирантуру, учитывающий актуальность научных тематик, конкурсную ситуацию и потенциал научных руководителей в течение 3-х последних лет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700" dirty="0"/>
              <a:t>адаптационный модуль «Введение в аспирантуру</a:t>
            </a:r>
            <a:r>
              <a:rPr lang="ru-RU" sz="1700" dirty="0" smtClean="0"/>
              <a:t>»</a:t>
            </a:r>
          </a:p>
        </p:txBody>
      </p:sp>
      <p:sp>
        <p:nvSpPr>
          <p:cNvPr id="42" name="TextBox 11"/>
          <p:cNvSpPr txBox="1">
            <a:spLocks noChangeArrowheads="1"/>
          </p:cNvSpPr>
          <p:nvPr/>
        </p:nvSpPr>
        <p:spPr bwMode="auto">
          <a:xfrm>
            <a:off x="8433141" y="3524552"/>
            <a:ext cx="67627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>
              <a:buNone/>
            </a:pPr>
            <a:r>
              <a:rPr lang="ru-RU" sz="1200" b="1" dirty="0" smtClean="0">
                <a:solidFill>
                  <a:schemeClr val="bg1"/>
                </a:solidFill>
              </a:rPr>
              <a:t>33 %</a:t>
            </a:r>
            <a:endParaRPr lang="ru-RU" altLang="ru-RU" sz="1200" dirty="0" smtClean="0">
              <a:solidFill>
                <a:schemeClr val="bg1"/>
              </a:solidFill>
            </a:endParaRPr>
          </a:p>
        </p:txBody>
      </p:sp>
      <p:sp>
        <p:nvSpPr>
          <p:cNvPr id="43" name="TextBox 11"/>
          <p:cNvSpPr txBox="1">
            <a:spLocks noChangeArrowheads="1"/>
          </p:cNvSpPr>
          <p:nvPr/>
        </p:nvSpPr>
        <p:spPr bwMode="auto">
          <a:xfrm>
            <a:off x="9574683" y="3247855"/>
            <a:ext cx="67627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>
              <a:buNone/>
            </a:pPr>
            <a:r>
              <a:rPr lang="ru-RU" sz="1200" b="1" dirty="0" smtClean="0">
                <a:solidFill>
                  <a:schemeClr val="bg1"/>
                </a:solidFill>
              </a:rPr>
              <a:t>50 %</a:t>
            </a:r>
            <a:endParaRPr lang="ru-RU" altLang="ru-RU" sz="1200" dirty="0" smtClean="0">
              <a:solidFill>
                <a:schemeClr val="bg1"/>
              </a:solidFill>
            </a:endParaRPr>
          </a:p>
        </p:txBody>
      </p:sp>
      <p:sp>
        <p:nvSpPr>
          <p:cNvPr id="1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877" y="179178"/>
            <a:ext cx="7111087" cy="913803"/>
          </a:xfrm>
        </p:spPr>
        <p:txBody>
          <a:bodyPr anchor="b">
            <a:noAutofit/>
          </a:bodyPr>
          <a:lstStyle/>
          <a:p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ЗАДАЧА 3.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Организация качественного набора на 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1-й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курс и конкурсного набора в магистратуру и 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аспирантуру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. Разработка и реализация новой концепции развития 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аспирантуры</a:t>
            </a:r>
            <a:endParaRPr lang="ru-RU" altLang="ru-RU" sz="1834" b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409" y="1606650"/>
            <a:ext cx="3385555" cy="22570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0165" y="4810895"/>
            <a:ext cx="1097279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000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методика 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построения индивидуальной карьерной траектории аспиранта</a:t>
            </a:r>
          </a:p>
          <a:p>
            <a:pPr lvl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  Проведен 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анализ направлений и профилей (специальностей) </a:t>
            </a: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аспирантуры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. Приостановлен набор аспирантов на </a:t>
            </a: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специальности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не обеспеченные научными руководителями</a:t>
            </a:r>
          </a:p>
          <a:p>
            <a:pPr lvl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  Открыта 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аспирантура по научной специальности «Оптика</a:t>
            </a: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7FC6-F44A-4DF0-9489-C88BB1E98AC9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519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451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64521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2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64523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4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5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6451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518" name="TextBox 11"/>
          <p:cNvSpPr txBox="1">
            <a:spLocks noChangeArrowheads="1"/>
          </p:cNvSpPr>
          <p:nvPr/>
        </p:nvSpPr>
        <p:spPr bwMode="auto">
          <a:xfrm>
            <a:off x="710165" y="1367887"/>
            <a:ext cx="10972799" cy="295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800" b="1" dirty="0" smtClean="0">
                <a:latin typeface="+mn-lt"/>
              </a:rPr>
              <a:t>В 2016 Г. ОТКРЫТЫ ТРИ НОВЫЕ МАГИСТЕРСКИЕ ПРОГРАММЫ: </a:t>
            </a:r>
            <a:endParaRPr lang="ru-RU" sz="1500" dirty="0"/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700" b="1" dirty="0" smtClean="0"/>
              <a:t>«Биомедицинская инженерия»  и «</a:t>
            </a:r>
            <a:r>
              <a:rPr lang="ru-RU" sz="1700" b="1" dirty="0" err="1" smtClean="0"/>
              <a:t>Biomedical</a:t>
            </a:r>
            <a:r>
              <a:rPr lang="ru-RU" sz="1700" b="1" dirty="0" smtClean="0"/>
              <a:t> </a:t>
            </a:r>
            <a:r>
              <a:rPr lang="ru-RU" sz="1700" b="1" dirty="0" err="1"/>
              <a:t>Sciences</a:t>
            </a:r>
            <a:r>
              <a:rPr lang="ru-RU" sz="1700" b="1" dirty="0"/>
              <a:t> </a:t>
            </a:r>
            <a:r>
              <a:rPr lang="ru-RU" sz="1700" b="1" dirty="0" err="1"/>
              <a:t>and</a:t>
            </a:r>
            <a:r>
              <a:rPr lang="ru-RU" sz="1700" b="1" dirty="0"/>
              <a:t> </a:t>
            </a:r>
            <a:r>
              <a:rPr lang="ru-RU" sz="1700" b="1" dirty="0" err="1" smtClean="0"/>
              <a:t>Engineering</a:t>
            </a:r>
            <a:r>
              <a:rPr lang="ru-RU" sz="1700" b="1" dirty="0" smtClean="0"/>
              <a:t>» </a:t>
            </a:r>
            <a:r>
              <a:rPr lang="ru-RU" sz="1700" dirty="0" smtClean="0"/>
              <a:t>(направление «Электроника и </a:t>
            </a:r>
            <a:r>
              <a:rPr lang="ru-RU" sz="1700" dirty="0" err="1" smtClean="0"/>
              <a:t>наноэлектроника</a:t>
            </a:r>
            <a:r>
              <a:rPr lang="ru-RU" sz="1700" dirty="0" smtClean="0"/>
              <a:t>) </a:t>
            </a:r>
            <a:r>
              <a:rPr lang="ru-RU" sz="1700" dirty="0"/>
              <a:t>на русском </a:t>
            </a:r>
            <a:r>
              <a:rPr lang="ru-RU" sz="1700" dirty="0" smtClean="0"/>
              <a:t>(</a:t>
            </a:r>
            <a:r>
              <a:rPr lang="ru-RU" sz="1700" b="1" dirty="0" smtClean="0"/>
              <a:t>15</a:t>
            </a:r>
            <a:r>
              <a:rPr lang="ru-RU" sz="1700" dirty="0" smtClean="0"/>
              <a:t> человек) и английском  (</a:t>
            </a:r>
            <a:r>
              <a:rPr lang="ru-RU" sz="1700" b="1" dirty="0" smtClean="0"/>
              <a:t>6</a:t>
            </a:r>
            <a:r>
              <a:rPr lang="ru-RU" sz="1700" dirty="0" smtClean="0"/>
              <a:t> человек) языках </a:t>
            </a:r>
            <a:r>
              <a:rPr lang="ru-RU" sz="1700" dirty="0"/>
              <a:t>в сетевой форме с </a:t>
            </a:r>
            <a:r>
              <a:rPr lang="ru-RU" sz="1700" dirty="0" err="1" smtClean="0"/>
              <a:t>СибГМУ</a:t>
            </a:r>
            <a:r>
              <a:rPr lang="ru-RU" sz="1700" dirty="0" smtClean="0"/>
              <a:t>. Проект по разработке программы поддержан грантом Благотворительного фонда                В. Потанина </a:t>
            </a:r>
            <a:endParaRPr lang="ru-RU" sz="1700" dirty="0"/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700" b="1" dirty="0" smtClean="0"/>
              <a:t>«Обеспечение эффективности технологических процессов жизненного цикла изделия» </a:t>
            </a:r>
            <a:r>
              <a:rPr lang="ru-RU" sz="1700" dirty="0" smtClean="0"/>
              <a:t>(направление «Конструкторско-технологическое обеспечение машиностроительных производств»)              в сетевой форме совместно с </a:t>
            </a:r>
            <a:r>
              <a:rPr lang="ru-RU" sz="1700" dirty="0" err="1" smtClean="0"/>
              <a:t>СПбПУ</a:t>
            </a:r>
            <a:r>
              <a:rPr lang="ru-RU" sz="1700" dirty="0" smtClean="0"/>
              <a:t> Петра Великого, ПНИПУ, </a:t>
            </a:r>
            <a:r>
              <a:rPr lang="ru-RU" sz="1700" dirty="0" err="1" smtClean="0"/>
              <a:t>ЮУрГУ</a:t>
            </a:r>
            <a:r>
              <a:rPr lang="ru-RU" sz="1700" dirty="0" smtClean="0"/>
              <a:t> (</a:t>
            </a:r>
            <a:r>
              <a:rPr lang="ru-RU" sz="1700" b="1" dirty="0" smtClean="0"/>
              <a:t>14</a:t>
            </a:r>
            <a:r>
              <a:rPr lang="ru-RU" sz="1700" dirty="0" smtClean="0"/>
              <a:t> человек)</a:t>
            </a:r>
            <a:endParaRPr lang="ru-RU" sz="1700" dirty="0"/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700" b="1" dirty="0" smtClean="0"/>
              <a:t>«Устойчивое развитие городской среды» </a:t>
            </a:r>
            <a:r>
              <a:rPr lang="ru-RU" sz="1700" dirty="0" smtClean="0"/>
              <a:t>(направление «</a:t>
            </a:r>
            <a:r>
              <a:rPr lang="ru-RU" sz="1700" dirty="0" err="1" smtClean="0"/>
              <a:t>Инноватика</a:t>
            </a:r>
            <a:r>
              <a:rPr lang="ru-RU" sz="1700" dirty="0" smtClean="0"/>
              <a:t>»)  в </a:t>
            </a:r>
            <a:r>
              <a:rPr lang="ru-RU" sz="1700" dirty="0"/>
              <a:t>сетевой форме совместно с </a:t>
            </a:r>
            <a:r>
              <a:rPr lang="ru-RU" sz="1700" dirty="0" smtClean="0"/>
              <a:t>ТГАСУ (</a:t>
            </a:r>
            <a:r>
              <a:rPr lang="ru-RU" sz="1700" b="1" dirty="0" smtClean="0"/>
              <a:t>11</a:t>
            </a:r>
            <a:r>
              <a:rPr lang="ru-RU" sz="1700" dirty="0" smtClean="0"/>
              <a:t> человек)</a:t>
            </a:r>
            <a:endParaRPr lang="ru-RU" sz="1700" b="1" dirty="0">
              <a:cs typeface="Arial" panose="020B0604020202020204" pitchFamily="34" charset="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4571877" y="131553"/>
            <a:ext cx="7111087" cy="91380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ЗАДАЧА 4.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Запуск по одной новой уникальной образовательной программе в каждом научно-образовательной институте 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ТПУ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65" y="4546600"/>
            <a:ext cx="2676207" cy="11849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9661" y="4546600"/>
            <a:ext cx="2857455" cy="7619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405" y="4339485"/>
            <a:ext cx="1438865" cy="13920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990" y="4083889"/>
            <a:ext cx="1341159" cy="18048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869" y="4122052"/>
            <a:ext cx="1499636" cy="1766695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7FC6-F44A-4DF0-9489-C88BB1E98AC9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987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1039974" y="5418454"/>
            <a:ext cx="3531903" cy="723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451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64521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2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64523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4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5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6451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51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876" y="3152"/>
            <a:ext cx="7506709" cy="1078631"/>
          </a:xfrm>
        </p:spPr>
        <p:txBody>
          <a:bodyPr>
            <a:noAutofit/>
          </a:bodyPr>
          <a:lstStyle/>
          <a:p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ЗАДАЧА 5.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Набор полноценных групп для обучения на магистерских программах уровня «Двойной диплом», сетевых магистерских 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программах; магистерских программах, 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реализуемых в интересах промышленных 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партнеров;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англоязычных магистерских 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программах</a:t>
            </a:r>
            <a:endParaRPr lang="ru-RU" altLang="ru-RU" sz="1834" b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64518" name="TextBox 11"/>
          <p:cNvSpPr txBox="1">
            <a:spLocks noChangeArrowheads="1"/>
          </p:cNvSpPr>
          <p:nvPr/>
        </p:nvSpPr>
        <p:spPr bwMode="auto">
          <a:xfrm>
            <a:off x="710165" y="1386720"/>
            <a:ext cx="11155770" cy="4647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800" b="1" dirty="0" smtClean="0">
                <a:latin typeface="+mn-lt"/>
              </a:rPr>
              <a:t>ПРОГРАММЫ </a:t>
            </a:r>
            <a:r>
              <a:rPr lang="en-US" sz="1800" b="1" dirty="0" smtClean="0">
                <a:latin typeface="+mn-lt"/>
              </a:rPr>
              <a:t> </a:t>
            </a:r>
            <a:r>
              <a:rPr lang="ru-RU" sz="1800" b="1" dirty="0" smtClean="0">
                <a:latin typeface="+mn-lt"/>
              </a:rPr>
              <a:t>УРОВНЯ «ДВОЙНОЙ ДИПЛОМ»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700" dirty="0" smtClean="0"/>
              <a:t>На </a:t>
            </a:r>
            <a:r>
              <a:rPr lang="ru-RU" sz="1700" b="1" dirty="0" smtClean="0"/>
              <a:t>7</a:t>
            </a:r>
            <a:r>
              <a:rPr lang="ru-RU" sz="1700" dirty="0" smtClean="0"/>
              <a:t> магистерских программ уровня «Двойной диплом» в 2016 г. принято </a:t>
            </a:r>
            <a:r>
              <a:rPr lang="ru-RU" sz="1700" b="1" dirty="0" smtClean="0"/>
              <a:t>36</a:t>
            </a:r>
            <a:r>
              <a:rPr lang="ru-RU" sz="1700" dirty="0" smtClean="0"/>
              <a:t> студентов (</a:t>
            </a:r>
            <a:r>
              <a:rPr lang="ru-RU" sz="1700" b="1" dirty="0" smtClean="0"/>
              <a:t>34</a:t>
            </a:r>
            <a:r>
              <a:rPr lang="ru-RU" sz="1700" dirty="0" smtClean="0"/>
              <a:t> студента ТПУ –  в зарубежные вузы-партнеры, </a:t>
            </a:r>
            <a:r>
              <a:rPr lang="ru-RU" sz="1700" b="1" dirty="0" smtClean="0"/>
              <a:t>2</a:t>
            </a:r>
            <a:r>
              <a:rPr lang="ru-RU" sz="1700" dirty="0" smtClean="0"/>
              <a:t> студента зарубежных вузов-партнеров – в ТПУ):</a:t>
            </a:r>
          </a:p>
          <a:p>
            <a:pPr lvl="1" fontAlgn="t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ru-RU" sz="1700" b="1" dirty="0"/>
              <a:t>«Физика высоких технологий в машиностроении» </a:t>
            </a:r>
            <a:r>
              <a:rPr lang="ru-RU" sz="1700" dirty="0"/>
              <a:t>с Техническим университетом Берлина – </a:t>
            </a:r>
            <a:r>
              <a:rPr lang="ru-RU" sz="1700" dirty="0" smtClean="0"/>
              <a:t>           </a:t>
            </a:r>
            <a:r>
              <a:rPr lang="ru-RU" sz="1700" b="1" dirty="0" smtClean="0"/>
              <a:t>4 </a:t>
            </a:r>
            <a:r>
              <a:rPr lang="ru-RU" sz="1700" dirty="0"/>
              <a:t>(3/1)</a:t>
            </a:r>
          </a:p>
          <a:p>
            <a:pPr lvl="1" fontAlgn="t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ru-RU" sz="1700" b="1" dirty="0"/>
              <a:t>«Производство и транспортировка электрической энергии» </a:t>
            </a:r>
            <a:r>
              <a:rPr lang="ru-RU" sz="1700" dirty="0"/>
              <a:t>с Чешским техническим университетом – </a:t>
            </a:r>
            <a:r>
              <a:rPr lang="ru-RU" sz="1700" b="1" dirty="0"/>
              <a:t>5</a:t>
            </a:r>
            <a:r>
              <a:rPr lang="ru-RU" sz="1700" dirty="0"/>
              <a:t> (5/0)</a:t>
            </a:r>
          </a:p>
          <a:p>
            <a:pPr lvl="1" fontAlgn="t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ru-RU" sz="1700" b="1" dirty="0"/>
              <a:t>«Производство изделий из </a:t>
            </a:r>
            <a:r>
              <a:rPr lang="ru-RU" sz="1700" b="1" dirty="0" err="1"/>
              <a:t>наноструктурных</a:t>
            </a:r>
            <a:r>
              <a:rPr lang="ru-RU" sz="1700" b="1" dirty="0"/>
              <a:t> материалов» </a:t>
            </a:r>
            <a:r>
              <a:rPr lang="ru-RU" sz="1700" dirty="0" smtClean="0"/>
              <a:t>с </a:t>
            </a:r>
            <a:r>
              <a:rPr lang="ru-RU" sz="1700" dirty="0"/>
              <a:t>Университетом Гренобль-Альпы, </a:t>
            </a:r>
            <a:br>
              <a:rPr lang="ru-RU" sz="1700" dirty="0"/>
            </a:br>
            <a:r>
              <a:rPr lang="ru-RU" sz="1700" dirty="0"/>
              <a:t>Франция – </a:t>
            </a:r>
            <a:r>
              <a:rPr lang="ru-RU" sz="1700" b="1" dirty="0"/>
              <a:t>3</a:t>
            </a:r>
            <a:r>
              <a:rPr lang="ru-RU" sz="1700" dirty="0"/>
              <a:t> (3/0)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ru-RU" sz="1700" b="1" dirty="0"/>
              <a:t>«Техника и физика высоких напряжений»</a:t>
            </a:r>
            <a:r>
              <a:rPr lang="ru-RU" sz="1700" dirty="0"/>
              <a:t> с Университетом прикладных наук г. </a:t>
            </a:r>
            <a:r>
              <a:rPr lang="ru-RU" sz="1700" dirty="0" err="1"/>
              <a:t>Аахена</a:t>
            </a:r>
            <a:r>
              <a:rPr lang="ru-RU" sz="1700" dirty="0"/>
              <a:t>, Германия </a:t>
            </a:r>
            <a:r>
              <a:rPr lang="ru-RU" sz="1700" dirty="0" smtClean="0"/>
              <a:t>– </a:t>
            </a:r>
            <a:r>
              <a:rPr lang="ru-RU" sz="1700" b="1" dirty="0" smtClean="0"/>
              <a:t>3</a:t>
            </a:r>
            <a:r>
              <a:rPr lang="ru-RU" sz="1700" dirty="0" smtClean="0"/>
              <a:t> </a:t>
            </a:r>
            <a:r>
              <a:rPr lang="ru-RU" sz="1700" dirty="0"/>
              <a:t>(3/0)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ru-RU" sz="1700" b="1" dirty="0"/>
              <a:t>«Геология нефти и газа» </a:t>
            </a:r>
            <a:r>
              <a:rPr lang="ru-RU" sz="1700" dirty="0"/>
              <a:t>с Университетом </a:t>
            </a:r>
            <a:r>
              <a:rPr lang="ru-RU" sz="1700" dirty="0" err="1"/>
              <a:t>Хериот</a:t>
            </a:r>
            <a:r>
              <a:rPr lang="ru-RU" sz="1700" dirty="0"/>
              <a:t>-Ватт, Великобритания – </a:t>
            </a:r>
            <a:r>
              <a:rPr lang="ru-RU" sz="1700" b="1" dirty="0"/>
              <a:t>6</a:t>
            </a:r>
            <a:r>
              <a:rPr lang="ru-RU" sz="1700" dirty="0"/>
              <a:t> (6/0)</a:t>
            </a:r>
          </a:p>
          <a:p>
            <a:pPr lvl="1" fontAlgn="t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ru-RU" sz="1700" b="1" dirty="0"/>
              <a:t>«Разработка и эксплуатация нефтяных и газовых месторождений» </a:t>
            </a:r>
            <a:r>
              <a:rPr lang="ru-RU" sz="1700" dirty="0"/>
              <a:t>с Университетом </a:t>
            </a:r>
            <a:r>
              <a:rPr lang="ru-RU" sz="1700" dirty="0" err="1"/>
              <a:t>Хериот</a:t>
            </a:r>
            <a:r>
              <a:rPr lang="ru-RU" sz="1700" dirty="0"/>
              <a:t>-Ватт, Великобритания – </a:t>
            </a:r>
            <a:r>
              <a:rPr lang="ru-RU" sz="1700" b="1" dirty="0"/>
              <a:t>14</a:t>
            </a:r>
            <a:r>
              <a:rPr lang="ru-RU" sz="1700" dirty="0"/>
              <a:t> (14/0)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ru-RU" sz="1700" b="1" dirty="0"/>
              <a:t>«Сети ЭВМ и телекоммуникации» </a:t>
            </a:r>
            <a:r>
              <a:rPr lang="ru-RU" sz="1700" dirty="0"/>
              <a:t>с Техническим университетом Мюнхена, Германия – </a:t>
            </a:r>
            <a:r>
              <a:rPr lang="ru-RU" sz="1700" b="1" dirty="0"/>
              <a:t>1</a:t>
            </a:r>
            <a:r>
              <a:rPr lang="ru-RU" sz="1700" dirty="0"/>
              <a:t> (0/1</a:t>
            </a:r>
            <a:r>
              <a:rPr lang="ru-RU" sz="1700" dirty="0" smtClean="0"/>
              <a:t>)</a:t>
            </a:r>
            <a:endParaRPr lang="ru-RU" sz="1700" b="1" dirty="0">
              <a:cs typeface="Arial" panose="020B0604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7FC6-F44A-4DF0-9489-C88BB1E98AC9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3393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451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64521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2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64523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4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5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6451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518" name="TextBox 11"/>
          <p:cNvSpPr txBox="1">
            <a:spLocks noChangeArrowheads="1"/>
          </p:cNvSpPr>
          <p:nvPr/>
        </p:nvSpPr>
        <p:spPr bwMode="auto">
          <a:xfrm>
            <a:off x="710165" y="1440454"/>
            <a:ext cx="107337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ru-RU" sz="1800" b="1" dirty="0" smtClean="0">
                <a:latin typeface="+mn-lt"/>
              </a:rPr>
              <a:t>СЕТЕВЫЕ МАГИСТЕРСКИЕ ПРОГРАММЫ С ТОМСКИМИ ВУЗАМИ</a:t>
            </a:r>
            <a:endParaRPr lang="ru-RU" sz="1800" b="1" dirty="0">
              <a:latin typeface="+mn-lt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5613745"/>
              </p:ext>
            </p:extLst>
          </p:nvPr>
        </p:nvGraphicFramePr>
        <p:xfrm>
          <a:off x="710165" y="1935891"/>
          <a:ext cx="6876885" cy="304965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17586"/>
                <a:gridCol w="1244249"/>
                <a:gridCol w="1285103"/>
                <a:gridCol w="1729947"/>
              </a:tblGrid>
              <a:tr h="51374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Название программы</a:t>
                      </a:r>
                      <a:endParaRPr lang="ru-RU" sz="17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BD2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Базовый вуз</a:t>
                      </a:r>
                      <a:endParaRPr lang="ru-RU" sz="17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BD2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Сетевой партнер</a:t>
                      </a:r>
                      <a:endParaRPr lang="ru-RU" sz="17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BD2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Прием</a:t>
                      </a:r>
                      <a:r>
                        <a:rPr lang="ru-RU" sz="17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7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 г.,</a:t>
                      </a:r>
                      <a:r>
                        <a:rPr lang="ru-RU" sz="17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7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чел.</a:t>
                      </a:r>
                      <a:endParaRPr lang="ru-RU" sz="17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BD21"/>
                    </a:solidFill>
                  </a:tcPr>
                </a:tc>
              </a:tr>
              <a:tr h="7706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Ядерная</a:t>
                      </a:r>
                      <a:r>
                        <a:rPr lang="ru-RU" sz="1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7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медицина</a:t>
                      </a:r>
                      <a:endParaRPr lang="ru-RU" sz="17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7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ТПУ </a:t>
                      </a:r>
                      <a:br>
                        <a:rPr lang="ru-RU" sz="17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ru-RU" sz="17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СибГМУ</a:t>
                      </a:r>
                      <a:endParaRPr lang="ru-RU" sz="17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ru-RU" sz="17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EC2"/>
                    </a:solidFill>
                  </a:tcPr>
                </a:tc>
              </a:tr>
              <a:tr h="7706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Биомедицинская</a:t>
                      </a:r>
                      <a:r>
                        <a:rPr lang="ru-RU" sz="1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7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инженерия</a:t>
                      </a:r>
                      <a:endParaRPr lang="ru-RU" sz="17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7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ТПУ </a:t>
                      </a:r>
                      <a:br>
                        <a:rPr lang="ru-RU" sz="17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ru-RU" sz="17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СибГМУ</a:t>
                      </a:r>
                      <a:endParaRPr lang="ru-RU" sz="17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ru-RU" sz="17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706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Устойчивое развитие городской среды</a:t>
                      </a:r>
                      <a:endParaRPr lang="ru-RU" sz="17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7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ТПУ </a:t>
                      </a:r>
                      <a:br>
                        <a:rPr lang="ru-RU" sz="17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ru-RU" sz="17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ТГАСУ</a:t>
                      </a:r>
                      <a:endParaRPr lang="ru-RU" sz="17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ru-RU" sz="17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EC2"/>
                    </a:solidFill>
                  </a:tcPr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0"/>
          <a:stretch/>
        </p:blipFill>
        <p:spPr>
          <a:xfrm>
            <a:off x="7700452" y="1919850"/>
            <a:ext cx="4171803" cy="2972372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7FC6-F44A-4DF0-9489-C88BB1E98AC9}" type="slidenum">
              <a:rPr lang="ru-RU" smtClean="0"/>
              <a:pPr/>
              <a:t>23</a:t>
            </a:fld>
            <a:endParaRPr lang="ru-RU"/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876" y="3152"/>
            <a:ext cx="7506709" cy="1078631"/>
          </a:xfrm>
        </p:spPr>
        <p:txBody>
          <a:bodyPr>
            <a:noAutofit/>
          </a:bodyPr>
          <a:lstStyle/>
          <a:p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ЗАДАЧА 5.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Набор полноценных групп для обучения на магистерских программах уровня «Двойной диплом», сетевых магистерских 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программах; магистерских программах, 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реализуемых в интересах промышленных 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партнеров;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англоязычных магистерских 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программах</a:t>
            </a:r>
            <a:endParaRPr lang="ru-RU" altLang="ru-RU" sz="1834" b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89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451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64521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2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64523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4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5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6451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518" name="TextBox 11"/>
          <p:cNvSpPr txBox="1">
            <a:spLocks noChangeArrowheads="1"/>
          </p:cNvSpPr>
          <p:nvPr/>
        </p:nvSpPr>
        <p:spPr bwMode="auto">
          <a:xfrm>
            <a:off x="695390" y="4461763"/>
            <a:ext cx="6397387" cy="13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altLang="ru-RU" sz="1800" b="1" dirty="0" smtClean="0">
                <a:latin typeface="Calibri" panose="020F0502020204030204" pitchFamily="34" charset="0"/>
              </a:rPr>
              <a:t>АНГЛОЯЗЫЧНЫЕ МАГИСТЕРСКИЕ ПРОГРАММЫ</a:t>
            </a:r>
            <a:endParaRPr lang="ru-RU" altLang="ru-RU" sz="1800" b="1" dirty="0"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700" dirty="0" smtClean="0"/>
              <a:t>Управление </a:t>
            </a:r>
            <a:r>
              <a:rPr lang="ru-RU" sz="1700" dirty="0"/>
              <a:t>ядерной энергетической </a:t>
            </a:r>
            <a:r>
              <a:rPr lang="ru-RU" sz="1700" dirty="0" smtClean="0"/>
              <a:t>установкой (</a:t>
            </a:r>
            <a:r>
              <a:rPr lang="ru-RU" sz="1700" b="1" dirty="0" smtClean="0"/>
              <a:t>17</a:t>
            </a:r>
            <a:r>
              <a:rPr lang="ru-RU" sz="1700" dirty="0" smtClean="0"/>
              <a:t> чел.)</a:t>
            </a:r>
            <a:endParaRPr lang="ru-RU" sz="1700" dirty="0"/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700" dirty="0" err="1"/>
              <a:t>Biomedical</a:t>
            </a:r>
            <a:r>
              <a:rPr lang="ru-RU" sz="1700" dirty="0"/>
              <a:t> </a:t>
            </a:r>
            <a:r>
              <a:rPr lang="ru-RU" sz="1700" dirty="0" err="1"/>
              <a:t>Sciences</a:t>
            </a:r>
            <a:r>
              <a:rPr lang="ru-RU" sz="1700" dirty="0"/>
              <a:t> </a:t>
            </a:r>
            <a:r>
              <a:rPr lang="ru-RU" sz="1700" dirty="0" err="1"/>
              <a:t>and</a:t>
            </a:r>
            <a:r>
              <a:rPr lang="ru-RU" sz="1700" dirty="0"/>
              <a:t> </a:t>
            </a:r>
            <a:r>
              <a:rPr lang="ru-RU" sz="1700" dirty="0" err="1" smtClean="0"/>
              <a:t>Engineering</a:t>
            </a:r>
            <a:r>
              <a:rPr lang="ru-RU" sz="1700" dirty="0" smtClean="0"/>
              <a:t> (</a:t>
            </a:r>
            <a:r>
              <a:rPr lang="ru-RU" sz="1700" b="1" dirty="0" smtClean="0"/>
              <a:t>6</a:t>
            </a:r>
            <a:r>
              <a:rPr lang="ru-RU" sz="1700" dirty="0" smtClean="0"/>
              <a:t> чел.) в сетевой форме с </a:t>
            </a:r>
            <a:r>
              <a:rPr lang="ru-RU" sz="1700" dirty="0" err="1" smtClean="0"/>
              <a:t>СибГМУ</a:t>
            </a:r>
            <a:endParaRPr lang="ru-RU" sz="1700" dirty="0" smtClean="0"/>
          </a:p>
        </p:txBody>
      </p:sp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709545" y="1361498"/>
            <a:ext cx="9950218" cy="284693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800" b="1" dirty="0" smtClean="0">
                <a:latin typeface="+mn-lt"/>
              </a:rPr>
              <a:t>ОБРАЗОВАТЕЛЬНЫЕ ПРОГРАММЫ ПО ЗАКАЗУ ПРОМЫШЛЕННЫХ ПАРТНЕРОВ </a:t>
            </a:r>
            <a:endParaRPr lang="ru-RU" sz="1600" b="1" dirty="0" smtClean="0"/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700" b="1" dirty="0" smtClean="0"/>
              <a:t>13.04.02 </a:t>
            </a:r>
            <a:r>
              <a:rPr lang="ru-RU" sz="1700" b="1" dirty="0" smtClean="0">
                <a:solidFill>
                  <a:srgbClr val="6BBD21"/>
                </a:solidFill>
              </a:rPr>
              <a:t>Электроэнергетика </a:t>
            </a:r>
            <a:r>
              <a:rPr lang="ru-RU" sz="1700" b="1" dirty="0">
                <a:solidFill>
                  <a:srgbClr val="6BBD21"/>
                </a:solidFill>
              </a:rPr>
              <a:t>и электротехника</a:t>
            </a:r>
            <a:r>
              <a:rPr lang="ru-RU" sz="1700" b="1" dirty="0"/>
              <a:t> 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700" dirty="0" smtClean="0"/>
              <a:t>профиль </a:t>
            </a:r>
            <a:r>
              <a:rPr lang="ru-RU" sz="1700" dirty="0"/>
              <a:t>«Управление режимами </a:t>
            </a:r>
            <a:r>
              <a:rPr lang="ru-RU" sz="1700" dirty="0" smtClean="0"/>
              <a:t/>
            </a:r>
            <a:br>
              <a:rPr lang="ru-RU" sz="1700" dirty="0" smtClean="0"/>
            </a:br>
            <a:r>
              <a:rPr lang="ru-RU" sz="1700" dirty="0" smtClean="0"/>
              <a:t>электроэнергетических </a:t>
            </a:r>
            <a:r>
              <a:rPr lang="ru-RU" sz="1700" dirty="0"/>
              <a:t>систем» </a:t>
            </a:r>
            <a:r>
              <a:rPr lang="ru-RU" sz="1700" dirty="0" smtClean="0"/>
              <a:t>(</a:t>
            </a:r>
            <a:r>
              <a:rPr lang="ru-RU" sz="1700" b="1" dirty="0" smtClean="0"/>
              <a:t>10</a:t>
            </a:r>
            <a:r>
              <a:rPr lang="ru-RU" sz="1700" dirty="0" smtClean="0"/>
              <a:t> чел.)</a:t>
            </a:r>
            <a:endParaRPr lang="ru-RU" sz="1700" dirty="0"/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700" dirty="0" smtClean="0"/>
              <a:t>профиль </a:t>
            </a:r>
            <a:r>
              <a:rPr lang="ru-RU" sz="1700" dirty="0"/>
              <a:t>«Автоматизированные системы диспетчерского управления электроэнергетических систем</a:t>
            </a:r>
            <a:r>
              <a:rPr lang="ru-RU" sz="1700" dirty="0" smtClean="0"/>
              <a:t>» (</a:t>
            </a:r>
            <a:r>
              <a:rPr lang="ru-RU" sz="1700" b="1" dirty="0" smtClean="0"/>
              <a:t>10</a:t>
            </a:r>
            <a:r>
              <a:rPr lang="ru-RU" sz="1700" dirty="0" smtClean="0"/>
              <a:t> чел.)</a:t>
            </a:r>
            <a:endParaRPr lang="ru-RU" sz="1700" dirty="0"/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700" b="1" dirty="0" smtClean="0"/>
              <a:t>14.04.02 </a:t>
            </a:r>
            <a:r>
              <a:rPr lang="ru-RU" sz="1700" b="1" dirty="0">
                <a:solidFill>
                  <a:srgbClr val="6BBD21"/>
                </a:solidFill>
              </a:rPr>
              <a:t>Ядерные физика и технологии</a:t>
            </a:r>
            <a:r>
              <a:rPr lang="ru-RU" sz="1700" b="1" dirty="0"/>
              <a:t> 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700" dirty="0" smtClean="0"/>
              <a:t>профиль </a:t>
            </a:r>
            <a:r>
              <a:rPr lang="ru-RU" sz="1700" dirty="0"/>
              <a:t>«Управление ядерной энергетической </a:t>
            </a:r>
            <a:r>
              <a:rPr lang="ru-RU" sz="1700" dirty="0" smtClean="0"/>
              <a:t/>
            </a:r>
            <a:br>
              <a:rPr lang="ru-RU" sz="1700" dirty="0" smtClean="0"/>
            </a:br>
            <a:r>
              <a:rPr lang="ru-RU" sz="1700" dirty="0" smtClean="0"/>
              <a:t>установкой»  (</a:t>
            </a:r>
            <a:r>
              <a:rPr lang="ru-RU" sz="1700" b="1" dirty="0" smtClean="0"/>
              <a:t>17</a:t>
            </a:r>
            <a:r>
              <a:rPr lang="ru-RU" sz="1700" dirty="0" smtClean="0"/>
              <a:t> чел.</a:t>
            </a:r>
            <a:r>
              <a:rPr lang="en-US" sz="1700" dirty="0" smtClean="0"/>
              <a:t>)</a:t>
            </a:r>
            <a:r>
              <a:rPr lang="ru-RU" sz="1700" dirty="0" smtClean="0"/>
              <a:t> на англ. языке</a:t>
            </a:r>
            <a:endParaRPr lang="en-US" sz="1700" dirty="0" smtClean="0"/>
          </a:p>
        </p:txBody>
      </p:sp>
      <p:sp>
        <p:nvSpPr>
          <p:cNvPr id="16" name="TextBox 11"/>
          <p:cNvSpPr txBox="1">
            <a:spLocks noChangeArrowheads="1"/>
          </p:cNvSpPr>
          <p:nvPr/>
        </p:nvSpPr>
        <p:spPr bwMode="auto">
          <a:xfrm>
            <a:off x="7368167" y="3330813"/>
            <a:ext cx="4313022" cy="2446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700" dirty="0" smtClean="0"/>
              <a:t>В 2016 г. Минобрнауки России поддержало </a:t>
            </a:r>
            <a:r>
              <a:rPr lang="ru-RU" sz="1700" b="1" dirty="0"/>
              <a:t>12 программ </a:t>
            </a:r>
            <a:r>
              <a:rPr lang="ru-RU" sz="1700" dirty="0" smtClean="0"/>
              <a:t>ТПУ в рамках Ведомственной целевой программы «</a:t>
            </a:r>
            <a:r>
              <a:rPr lang="ru-RU" sz="1700" b="1" dirty="0" smtClean="0"/>
              <a:t>Повышение </a:t>
            </a:r>
            <a:r>
              <a:rPr lang="ru-RU" sz="1700" b="1" dirty="0"/>
              <a:t>квалификации </a:t>
            </a:r>
            <a:r>
              <a:rPr lang="ru-RU" sz="1700" b="1" dirty="0" smtClean="0"/>
              <a:t>инженерно-технических кадров </a:t>
            </a:r>
            <a:r>
              <a:rPr lang="ru-RU" sz="1700" dirty="0" smtClean="0"/>
              <a:t>на 2015-2016 годы» для предприятий </a:t>
            </a:r>
            <a:r>
              <a:rPr lang="ru-RU" sz="1700" dirty="0"/>
              <a:t>химической, космической отраслей, оборонно-промышленного </a:t>
            </a:r>
            <a:r>
              <a:rPr lang="ru-RU" sz="1700" dirty="0" smtClean="0"/>
              <a:t>комплекса (обучено </a:t>
            </a:r>
            <a:r>
              <a:rPr lang="ru-RU" sz="1700" b="1" dirty="0" smtClean="0"/>
              <a:t>197</a:t>
            </a:r>
            <a:r>
              <a:rPr lang="ru-RU" sz="1700" dirty="0" smtClean="0"/>
              <a:t> чел.) </a:t>
            </a:r>
            <a:endParaRPr lang="ru-RU" sz="1600" b="1" dirty="0" smtClean="0"/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1"/>
          <a:stretch/>
        </p:blipFill>
        <p:spPr bwMode="auto">
          <a:xfrm>
            <a:off x="6088420" y="2015920"/>
            <a:ext cx="1999078" cy="620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6" descr="D:\презентация\ректор\2015\1332911629_rosatom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420" y="3383978"/>
            <a:ext cx="624117" cy="711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7FC6-F44A-4DF0-9489-C88BB1E98AC9}" type="slidenum">
              <a:rPr lang="ru-RU" smtClean="0"/>
              <a:pPr/>
              <a:t>24</a:t>
            </a:fld>
            <a:endParaRPr lang="ru-RU"/>
          </a:p>
        </p:txBody>
      </p:sp>
      <p:sp>
        <p:nvSpPr>
          <p:cNvPr id="1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876" y="3152"/>
            <a:ext cx="7506709" cy="1078631"/>
          </a:xfrm>
        </p:spPr>
        <p:txBody>
          <a:bodyPr>
            <a:noAutofit/>
          </a:bodyPr>
          <a:lstStyle/>
          <a:p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ЗАДАЧА 5.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Набор полноценных групп для обучения на магистерских программах уровня «Двойной диплом», сетевых магистерских 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программах; магистерских программах, 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реализуемых в интересах промышленных 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партнеров;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англоязычных магистерских 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программах</a:t>
            </a:r>
            <a:endParaRPr lang="ru-RU" altLang="ru-RU" sz="1834" b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79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143000" y="5686425"/>
            <a:ext cx="3531903" cy="723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451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64521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2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64523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4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5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6451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518" name="TextBox 11"/>
          <p:cNvSpPr txBox="1">
            <a:spLocks noChangeArrowheads="1"/>
          </p:cNvSpPr>
          <p:nvPr/>
        </p:nvSpPr>
        <p:spPr bwMode="auto">
          <a:xfrm>
            <a:off x="710165" y="1451771"/>
            <a:ext cx="5281060" cy="427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ru-RU" sz="1700" b="1" kern="0" dirty="0" smtClean="0">
                <a:solidFill>
                  <a:prstClr val="black"/>
                </a:solidFill>
                <a:cs typeface="Arial" panose="020B0604020202020204" pitchFamily="34" charset="0"/>
              </a:rPr>
              <a:t>Председателем ФУМО</a:t>
            </a:r>
            <a:r>
              <a:rPr lang="ru-RU" sz="1700" kern="0" dirty="0" smtClean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ru-RU" sz="1700" dirty="0">
                <a:cs typeface="Arial" panose="020B0604020202020204" pitchFamily="34" charset="0"/>
              </a:rPr>
              <a:t>п</a:t>
            </a:r>
            <a:r>
              <a:rPr lang="ru-RU" sz="1700" kern="0" dirty="0">
                <a:solidFill>
                  <a:prstClr val="black"/>
                </a:solidFill>
                <a:cs typeface="Arial" panose="020B0604020202020204" pitchFamily="34" charset="0"/>
              </a:rPr>
              <a:t>риказом </a:t>
            </a:r>
            <a:r>
              <a:rPr lang="ru-RU" sz="1700" kern="0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Минобрнауки</a:t>
            </a:r>
            <a:r>
              <a:rPr lang="ru-RU" sz="1700" kern="0" dirty="0" smtClean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ru-RU" sz="1700" kern="0" dirty="0">
                <a:solidFill>
                  <a:prstClr val="black"/>
                </a:solidFill>
                <a:cs typeface="Arial" panose="020B0604020202020204" pitchFamily="34" charset="0"/>
              </a:rPr>
              <a:t>России от 27.10.2015 г. № 1220 </a:t>
            </a:r>
            <a:r>
              <a:rPr lang="ru-RU" sz="1700" b="1" kern="0" dirty="0" smtClean="0">
                <a:solidFill>
                  <a:prstClr val="black"/>
                </a:solidFill>
                <a:cs typeface="Arial" panose="020B0604020202020204" pitchFamily="34" charset="0"/>
              </a:rPr>
              <a:t>утвержден </a:t>
            </a:r>
            <a:r>
              <a:rPr lang="ru-RU" sz="1700" b="1" dirty="0" smtClean="0">
                <a:cs typeface="Arial" panose="020B0604020202020204" pitchFamily="34" charset="0"/>
              </a:rPr>
              <a:t> </a:t>
            </a:r>
            <a:r>
              <a:rPr lang="ru-RU" sz="1700" i="1" kern="0" dirty="0">
                <a:solidFill>
                  <a:prstClr val="black"/>
                </a:solidFill>
                <a:cs typeface="Arial" panose="020B0604020202020204" pitchFamily="34" charset="0"/>
              </a:rPr>
              <a:t>заведующий кафедрой </a:t>
            </a:r>
            <a:r>
              <a:rPr lang="ru-RU" sz="1700" i="1" kern="0" dirty="0" smtClean="0">
                <a:solidFill>
                  <a:prstClr val="black"/>
                </a:solidFill>
                <a:cs typeface="Arial" panose="020B0604020202020204" pitchFamily="34" charset="0"/>
              </a:rPr>
              <a:t>ТПУ </a:t>
            </a:r>
            <a:r>
              <a:rPr lang="ru-RU" sz="1700" b="1" i="1" kern="0" dirty="0" smtClean="0">
                <a:solidFill>
                  <a:prstClr val="black"/>
                </a:solidFill>
                <a:cs typeface="Arial" panose="020B0604020202020204" pitchFamily="34" charset="0"/>
              </a:rPr>
              <a:t>Сергей Панин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700" kern="0" dirty="0" smtClean="0">
                <a:solidFill>
                  <a:prstClr val="black"/>
                </a:solidFill>
                <a:cs typeface="Arial" panose="020B0604020202020204" pitchFamily="34" charset="0"/>
              </a:rPr>
              <a:t>Положение о ФУМО утверждено приказом </a:t>
            </a:r>
            <a:r>
              <a:rPr lang="ru-RU" sz="1700" kern="0" dirty="0" err="1">
                <a:solidFill>
                  <a:prstClr val="black"/>
                </a:solidFill>
                <a:cs typeface="Arial" panose="020B0604020202020204" pitchFamily="34" charset="0"/>
              </a:rPr>
              <a:t>Минобрнауки</a:t>
            </a:r>
            <a:r>
              <a:rPr lang="ru-RU" sz="1700" kern="0" dirty="0">
                <a:solidFill>
                  <a:prstClr val="black"/>
                </a:solidFill>
                <a:cs typeface="Arial" panose="020B0604020202020204" pitchFamily="34" charset="0"/>
              </a:rPr>
              <a:t> России от 19.08.2016 г</a:t>
            </a:r>
            <a:r>
              <a:rPr lang="ru-RU" sz="1700" kern="0" dirty="0" smtClean="0">
                <a:solidFill>
                  <a:prstClr val="black"/>
                </a:solidFill>
                <a:cs typeface="Arial" panose="020B0604020202020204" pitchFamily="34" charset="0"/>
              </a:rPr>
              <a:t>. № 1074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700" b="1" dirty="0">
                <a:cs typeface="Arial" panose="020B0604020202020204" pitchFamily="34" charset="0"/>
              </a:rPr>
              <a:t>Сформирован и утвержден состав ФУМО</a:t>
            </a:r>
            <a:r>
              <a:rPr lang="ru-RU" sz="1700" dirty="0">
                <a:cs typeface="Arial" panose="020B0604020202020204" pitchFamily="34" charset="0"/>
              </a:rPr>
              <a:t>: представители </a:t>
            </a:r>
            <a:r>
              <a:rPr lang="ru-RU" sz="1700" b="1" dirty="0">
                <a:cs typeface="Arial" panose="020B0604020202020204" pitchFamily="34" charset="0"/>
              </a:rPr>
              <a:t>31</a:t>
            </a:r>
            <a:r>
              <a:rPr lang="ru-RU" sz="1700" dirty="0">
                <a:cs typeface="Arial" panose="020B0604020202020204" pitchFamily="34" charset="0"/>
              </a:rPr>
              <a:t> вуза (ЛЭТИ, МГУ, СПбГУ, </a:t>
            </a:r>
            <a:r>
              <a:rPr lang="ru-RU" sz="1700" dirty="0" err="1">
                <a:cs typeface="Arial" panose="020B0604020202020204" pitchFamily="34" charset="0"/>
              </a:rPr>
              <a:t>УрФУ</a:t>
            </a:r>
            <a:r>
              <a:rPr lang="ru-RU" sz="1700" dirty="0" smtClean="0">
                <a:cs typeface="Arial" panose="020B0604020202020204" pitchFamily="34" charset="0"/>
              </a:rPr>
              <a:t>, МГТУ </a:t>
            </a:r>
            <a:r>
              <a:rPr lang="ru-RU" sz="1700" dirty="0">
                <a:cs typeface="Arial" panose="020B0604020202020204" pitchFamily="34" charset="0"/>
              </a:rPr>
              <a:t>им. </a:t>
            </a:r>
            <a:r>
              <a:rPr lang="ru-RU" sz="1700" dirty="0" smtClean="0">
                <a:cs typeface="Arial" panose="020B0604020202020204" pitchFamily="34" charset="0"/>
              </a:rPr>
              <a:t>Н.Э. </a:t>
            </a:r>
            <a:r>
              <a:rPr lang="ru-RU" sz="1700" dirty="0">
                <a:cs typeface="Arial" panose="020B0604020202020204" pitchFamily="34" charset="0"/>
              </a:rPr>
              <a:t>Баумана и др.), </a:t>
            </a:r>
            <a:r>
              <a:rPr lang="ru-RU" sz="1700" dirty="0" smtClean="0">
                <a:cs typeface="Arial" panose="020B0604020202020204" pitchFamily="34" charset="0"/>
              </a:rPr>
              <a:t>                         </a:t>
            </a:r>
            <a:r>
              <a:rPr lang="ru-RU" sz="1700" b="1" dirty="0" smtClean="0">
                <a:cs typeface="Arial" panose="020B0604020202020204" pitchFamily="34" charset="0"/>
              </a:rPr>
              <a:t>8</a:t>
            </a:r>
            <a:r>
              <a:rPr lang="ru-RU" sz="1700" dirty="0" smtClean="0">
                <a:cs typeface="Arial" panose="020B0604020202020204" pitchFamily="34" charset="0"/>
              </a:rPr>
              <a:t> </a:t>
            </a:r>
            <a:r>
              <a:rPr lang="ru-RU" sz="1700" dirty="0">
                <a:cs typeface="Arial" panose="020B0604020202020204" pitchFamily="34" charset="0"/>
              </a:rPr>
              <a:t>научных организаций и </a:t>
            </a:r>
            <a:r>
              <a:rPr lang="ru-RU" sz="1700" b="1" dirty="0">
                <a:cs typeface="Arial" panose="020B0604020202020204" pitchFamily="34" charset="0"/>
              </a:rPr>
              <a:t>4</a:t>
            </a:r>
            <a:r>
              <a:rPr lang="ru-RU" sz="1700" dirty="0">
                <a:cs typeface="Arial" panose="020B0604020202020204" pitchFamily="34" charset="0"/>
              </a:rPr>
              <a:t> промышленных предприятий, в том </a:t>
            </a:r>
            <a:r>
              <a:rPr lang="ru-RU" sz="1700" dirty="0" smtClean="0">
                <a:cs typeface="Arial" panose="020B0604020202020204" pitchFamily="34" charset="0"/>
              </a:rPr>
              <a:t>числе АО </a:t>
            </a:r>
            <a:r>
              <a:rPr lang="ru-RU" sz="1700" dirty="0">
                <a:cs typeface="Arial" panose="020B0604020202020204" pitchFamily="34" charset="0"/>
              </a:rPr>
              <a:t>«РОСНАНО</a:t>
            </a:r>
            <a:r>
              <a:rPr lang="ru-RU" sz="1700" dirty="0" smtClean="0">
                <a:cs typeface="Arial" panose="020B0604020202020204" pitchFamily="34" charset="0"/>
              </a:rPr>
              <a:t>»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700" b="1" dirty="0">
                <a:cs typeface="Arial" panose="020B0604020202020204" pitchFamily="34" charset="0"/>
              </a:rPr>
              <a:t>Проведены два заседания ФУМО:</a:t>
            </a:r>
            <a:r>
              <a:rPr lang="ru-RU" sz="1700" dirty="0">
                <a:cs typeface="Arial" panose="020B0604020202020204" pitchFamily="34" charset="0"/>
              </a:rPr>
              <a:t> </a:t>
            </a:r>
          </a:p>
          <a:p>
            <a:pPr marL="552450" indent="-285750">
              <a:buFont typeface="Arial" panose="020B0604020202020204" pitchFamily="34" charset="0"/>
              <a:buChar char="•"/>
            </a:pPr>
            <a:r>
              <a:rPr lang="ru-RU" sz="1700" dirty="0">
                <a:cs typeface="Arial" panose="020B0604020202020204" pitchFamily="34" charset="0"/>
              </a:rPr>
              <a:t>31 мая </a:t>
            </a:r>
            <a:r>
              <a:rPr lang="en-US" sz="1700" dirty="0">
                <a:cs typeface="Arial" panose="020B0604020202020204" pitchFamily="34" charset="0"/>
              </a:rPr>
              <a:t>–</a:t>
            </a:r>
            <a:r>
              <a:rPr lang="ru-RU" sz="1700" dirty="0">
                <a:cs typeface="Arial" panose="020B0604020202020204" pitchFamily="34" charset="0"/>
              </a:rPr>
              <a:t> в ТПУ </a:t>
            </a:r>
          </a:p>
          <a:p>
            <a:pPr marL="552450" indent="-285750">
              <a:buFont typeface="Arial" panose="020B0604020202020204" pitchFamily="34" charset="0"/>
              <a:buChar char="•"/>
            </a:pPr>
            <a:r>
              <a:rPr lang="ru-RU" sz="1700" dirty="0">
                <a:cs typeface="Arial" panose="020B0604020202020204" pitchFamily="34" charset="0"/>
              </a:rPr>
              <a:t>14 октября – в АО «РОСНАНО», Москва, совместно с Советом по профессиональным квалификациям (СПК) в </a:t>
            </a:r>
            <a:r>
              <a:rPr lang="ru-RU" sz="1700" dirty="0" err="1" smtClean="0">
                <a:cs typeface="Arial" panose="020B0604020202020204" pitchFamily="34" charset="0"/>
              </a:rPr>
              <a:t>наноиндустрии</a:t>
            </a:r>
            <a:endParaRPr lang="ru-RU" sz="1700" dirty="0">
              <a:cs typeface="Arial" panose="020B0604020202020204" pitchFamily="34" charset="0"/>
            </a:endParaRPr>
          </a:p>
        </p:txBody>
      </p:sp>
      <p:sp>
        <p:nvSpPr>
          <p:cNvPr id="14" name="TextBox 11"/>
          <p:cNvSpPr txBox="1">
            <a:spLocks noChangeArrowheads="1"/>
          </p:cNvSpPr>
          <p:nvPr/>
        </p:nvSpPr>
        <p:spPr bwMode="auto">
          <a:xfrm>
            <a:off x="6285232" y="1468106"/>
            <a:ext cx="5230493" cy="4539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ru-RU" sz="1700" b="1" dirty="0" smtClean="0">
                <a:cs typeface="Arial" panose="020B0604020202020204" pitchFamily="34" charset="0"/>
              </a:rPr>
              <a:t>Разработаны </a:t>
            </a:r>
            <a:r>
              <a:rPr lang="ru-RU" sz="1700" b="1" dirty="0">
                <a:cs typeface="Arial" panose="020B0604020202020204" pitchFamily="34" charset="0"/>
              </a:rPr>
              <a:t>проекты ФГОС 3++ и </a:t>
            </a:r>
            <a:r>
              <a:rPr lang="ru-RU" sz="1700" b="1" dirty="0" err="1">
                <a:cs typeface="Arial" panose="020B0604020202020204" pitchFamily="34" charset="0"/>
              </a:rPr>
              <a:t>ПрООП</a:t>
            </a:r>
            <a:r>
              <a:rPr lang="ru-RU" sz="1700" b="1" dirty="0">
                <a:cs typeface="Arial" panose="020B0604020202020204" pitchFamily="34" charset="0"/>
              </a:rPr>
              <a:t> </a:t>
            </a:r>
            <a:r>
              <a:rPr lang="ru-RU" sz="1700" b="1" dirty="0" smtClean="0">
                <a:cs typeface="Arial" panose="020B0604020202020204" pitchFamily="34" charset="0"/>
              </a:rPr>
              <a:t>                по 7 </a:t>
            </a:r>
            <a:r>
              <a:rPr lang="ru-RU" sz="1700" b="1" dirty="0">
                <a:cs typeface="Arial" panose="020B0604020202020204" pitchFamily="34" charset="0"/>
              </a:rPr>
              <a:t>направлениям и уровням </a:t>
            </a:r>
            <a:r>
              <a:rPr lang="ru-RU" sz="1700" b="1" dirty="0" smtClean="0">
                <a:cs typeface="Arial" panose="020B0604020202020204" pitchFamily="34" charset="0"/>
              </a:rPr>
              <a:t>подготовки</a:t>
            </a:r>
            <a:r>
              <a:rPr lang="ru-RU" sz="1700" dirty="0" smtClean="0">
                <a:cs typeface="Arial" panose="020B0604020202020204" pitchFamily="34" charset="0"/>
              </a:rPr>
              <a:t>: </a:t>
            </a:r>
          </a:p>
          <a:p>
            <a:pPr lvl="0" indent="0">
              <a:spcBef>
                <a:spcPts val="0"/>
              </a:spcBef>
              <a:buNone/>
              <a:tabLst/>
            </a:pPr>
            <a:r>
              <a:rPr lang="ru-RU" sz="1700" b="1" dirty="0">
                <a:solidFill>
                  <a:srgbClr val="6BBD21"/>
                </a:solidFill>
                <a:cs typeface="Arial" panose="020B0604020202020204" pitchFamily="34" charset="0"/>
              </a:rPr>
              <a:t>28.03.01</a:t>
            </a:r>
            <a:r>
              <a:rPr lang="ru-RU" sz="1700" dirty="0">
                <a:solidFill>
                  <a:prstClr val="black"/>
                </a:solidFill>
                <a:cs typeface="Arial" panose="020B0604020202020204" pitchFamily="34" charset="0"/>
              </a:rPr>
              <a:t> «</a:t>
            </a:r>
            <a:r>
              <a:rPr lang="ru-RU" sz="1700" dirty="0" err="1">
                <a:solidFill>
                  <a:prstClr val="black"/>
                </a:solidFill>
                <a:cs typeface="Arial" panose="020B0604020202020204" pitchFamily="34" charset="0"/>
              </a:rPr>
              <a:t>Нанотехнологии</a:t>
            </a:r>
            <a:r>
              <a:rPr lang="ru-RU" sz="1700" dirty="0">
                <a:solidFill>
                  <a:prstClr val="black"/>
                </a:solidFill>
                <a:cs typeface="Arial" panose="020B0604020202020204" pitchFamily="34" charset="0"/>
              </a:rPr>
              <a:t> и микросистемная техника», </a:t>
            </a:r>
            <a:r>
              <a:rPr lang="ru-RU" sz="1700" dirty="0" err="1">
                <a:solidFill>
                  <a:prstClr val="black"/>
                </a:solidFill>
                <a:cs typeface="Arial" panose="020B0604020202020204" pitchFamily="34" charset="0"/>
              </a:rPr>
              <a:t>бакалавриат</a:t>
            </a:r>
            <a:r>
              <a:rPr lang="ru-RU" sz="17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</a:p>
          <a:p>
            <a:pPr lvl="0" indent="0">
              <a:spcBef>
                <a:spcPts val="0"/>
              </a:spcBef>
              <a:buNone/>
              <a:tabLst/>
            </a:pPr>
            <a:r>
              <a:rPr lang="ru-RU" sz="1700" b="1" dirty="0">
                <a:solidFill>
                  <a:srgbClr val="6BBD21"/>
                </a:solidFill>
                <a:cs typeface="Arial" panose="020B0604020202020204" pitchFamily="34" charset="0"/>
              </a:rPr>
              <a:t>28.03.02</a:t>
            </a:r>
            <a:r>
              <a:rPr lang="ru-RU" sz="1700" dirty="0">
                <a:solidFill>
                  <a:prstClr val="black"/>
                </a:solidFill>
                <a:cs typeface="Arial" panose="020B0604020202020204" pitchFamily="34" charset="0"/>
              </a:rPr>
              <a:t> «</a:t>
            </a:r>
            <a:r>
              <a:rPr lang="ru-RU" sz="1700" dirty="0" err="1">
                <a:solidFill>
                  <a:prstClr val="black"/>
                </a:solidFill>
                <a:cs typeface="Arial" panose="020B0604020202020204" pitchFamily="34" charset="0"/>
              </a:rPr>
              <a:t>Наноинженерия</a:t>
            </a:r>
            <a:r>
              <a:rPr lang="ru-RU" sz="1700" dirty="0">
                <a:solidFill>
                  <a:prstClr val="black"/>
                </a:solidFill>
                <a:cs typeface="Arial" panose="020B0604020202020204" pitchFamily="34" charset="0"/>
              </a:rPr>
              <a:t>», </a:t>
            </a:r>
            <a:r>
              <a:rPr lang="ru-RU" sz="1700" dirty="0" err="1">
                <a:solidFill>
                  <a:prstClr val="black"/>
                </a:solidFill>
                <a:cs typeface="Arial" panose="020B0604020202020204" pitchFamily="34" charset="0"/>
              </a:rPr>
              <a:t>бакалавриат</a:t>
            </a:r>
            <a:r>
              <a:rPr lang="ru-RU" sz="17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</a:p>
          <a:p>
            <a:pPr lvl="0" indent="0">
              <a:spcBef>
                <a:spcPts val="0"/>
              </a:spcBef>
              <a:buNone/>
              <a:tabLst/>
            </a:pPr>
            <a:r>
              <a:rPr lang="ru-RU" sz="1700" b="1" dirty="0">
                <a:solidFill>
                  <a:srgbClr val="6BBD21"/>
                </a:solidFill>
                <a:cs typeface="Arial" panose="020B0604020202020204" pitchFamily="34" charset="0"/>
              </a:rPr>
              <a:t>28.03.03</a:t>
            </a:r>
            <a:r>
              <a:rPr lang="ru-RU" sz="1700" dirty="0">
                <a:solidFill>
                  <a:prstClr val="black"/>
                </a:solidFill>
                <a:cs typeface="Arial" panose="020B0604020202020204" pitchFamily="34" charset="0"/>
              </a:rPr>
              <a:t> «</a:t>
            </a:r>
            <a:r>
              <a:rPr lang="ru-RU" sz="1700" dirty="0" err="1">
                <a:solidFill>
                  <a:prstClr val="black"/>
                </a:solidFill>
                <a:cs typeface="Arial" panose="020B0604020202020204" pitchFamily="34" charset="0"/>
              </a:rPr>
              <a:t>Наноматериалы</a:t>
            </a:r>
            <a:r>
              <a:rPr lang="ru-RU" sz="1700" dirty="0">
                <a:solidFill>
                  <a:prstClr val="black"/>
                </a:solidFill>
                <a:cs typeface="Arial" panose="020B0604020202020204" pitchFamily="34" charset="0"/>
              </a:rPr>
              <a:t>», </a:t>
            </a:r>
            <a:r>
              <a:rPr lang="ru-RU" sz="1700" dirty="0" err="1">
                <a:solidFill>
                  <a:prstClr val="black"/>
                </a:solidFill>
                <a:cs typeface="Arial" panose="020B0604020202020204" pitchFamily="34" charset="0"/>
              </a:rPr>
              <a:t>бакалавриат</a:t>
            </a:r>
            <a:r>
              <a:rPr lang="ru-RU" sz="17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</a:p>
          <a:p>
            <a:pPr lvl="0" indent="0">
              <a:spcBef>
                <a:spcPts val="0"/>
              </a:spcBef>
              <a:buNone/>
              <a:tabLst/>
            </a:pPr>
            <a:r>
              <a:rPr lang="ru-RU" sz="1700" b="1" dirty="0">
                <a:solidFill>
                  <a:srgbClr val="6BBD21"/>
                </a:solidFill>
                <a:cs typeface="Arial" panose="020B0604020202020204" pitchFamily="34" charset="0"/>
              </a:rPr>
              <a:t>28.04.01</a:t>
            </a:r>
            <a:r>
              <a:rPr lang="ru-RU" sz="1700" dirty="0">
                <a:solidFill>
                  <a:prstClr val="black"/>
                </a:solidFill>
                <a:cs typeface="Arial" panose="020B0604020202020204" pitchFamily="34" charset="0"/>
              </a:rPr>
              <a:t> «</a:t>
            </a:r>
            <a:r>
              <a:rPr lang="ru-RU" sz="1700" dirty="0" err="1">
                <a:solidFill>
                  <a:prstClr val="black"/>
                </a:solidFill>
                <a:cs typeface="Arial" panose="020B0604020202020204" pitchFamily="34" charset="0"/>
              </a:rPr>
              <a:t>Нанотехнологии</a:t>
            </a:r>
            <a:r>
              <a:rPr lang="ru-RU" sz="1700" dirty="0">
                <a:solidFill>
                  <a:prstClr val="black"/>
                </a:solidFill>
                <a:cs typeface="Arial" panose="020B0604020202020204" pitchFamily="34" charset="0"/>
              </a:rPr>
              <a:t> и микросистемная техника», магистратура </a:t>
            </a:r>
          </a:p>
          <a:p>
            <a:pPr lvl="0" indent="0">
              <a:spcBef>
                <a:spcPts val="0"/>
              </a:spcBef>
              <a:buNone/>
              <a:tabLst/>
            </a:pPr>
            <a:r>
              <a:rPr lang="ru-RU" sz="1700" b="1" dirty="0">
                <a:solidFill>
                  <a:srgbClr val="6BBD21"/>
                </a:solidFill>
                <a:cs typeface="Arial" panose="020B0604020202020204" pitchFamily="34" charset="0"/>
              </a:rPr>
              <a:t>28.04.02</a:t>
            </a:r>
            <a:r>
              <a:rPr lang="ru-RU" sz="1700" dirty="0">
                <a:solidFill>
                  <a:prstClr val="black"/>
                </a:solidFill>
                <a:cs typeface="Arial" panose="020B0604020202020204" pitchFamily="34" charset="0"/>
              </a:rPr>
              <a:t> «</a:t>
            </a:r>
            <a:r>
              <a:rPr lang="ru-RU" sz="1700" dirty="0" err="1">
                <a:solidFill>
                  <a:prstClr val="black"/>
                </a:solidFill>
                <a:cs typeface="Arial" panose="020B0604020202020204" pitchFamily="34" charset="0"/>
              </a:rPr>
              <a:t>Наноинженерия</a:t>
            </a:r>
            <a:r>
              <a:rPr lang="ru-RU" sz="1700" dirty="0">
                <a:solidFill>
                  <a:prstClr val="black"/>
                </a:solidFill>
                <a:cs typeface="Arial" panose="020B0604020202020204" pitchFamily="34" charset="0"/>
              </a:rPr>
              <a:t>», магистратура </a:t>
            </a:r>
          </a:p>
          <a:p>
            <a:pPr lvl="0" indent="0">
              <a:spcBef>
                <a:spcPts val="0"/>
              </a:spcBef>
              <a:buNone/>
              <a:tabLst/>
            </a:pPr>
            <a:r>
              <a:rPr lang="ru-RU" sz="1700" b="1" dirty="0">
                <a:solidFill>
                  <a:srgbClr val="6BBD21"/>
                </a:solidFill>
                <a:cs typeface="Arial" panose="020B0604020202020204" pitchFamily="34" charset="0"/>
              </a:rPr>
              <a:t>28.04.03</a:t>
            </a:r>
            <a:r>
              <a:rPr lang="ru-RU" sz="1700" dirty="0">
                <a:solidFill>
                  <a:prstClr val="black"/>
                </a:solidFill>
                <a:cs typeface="Arial" panose="020B0604020202020204" pitchFamily="34" charset="0"/>
              </a:rPr>
              <a:t> «</a:t>
            </a:r>
            <a:r>
              <a:rPr lang="ru-RU" sz="1700" dirty="0" err="1">
                <a:solidFill>
                  <a:prstClr val="black"/>
                </a:solidFill>
                <a:cs typeface="Arial" panose="020B0604020202020204" pitchFamily="34" charset="0"/>
              </a:rPr>
              <a:t>Наноматериалы</a:t>
            </a:r>
            <a:r>
              <a:rPr lang="ru-RU" sz="1700" dirty="0">
                <a:solidFill>
                  <a:prstClr val="black"/>
                </a:solidFill>
                <a:cs typeface="Arial" panose="020B0604020202020204" pitchFamily="34" charset="0"/>
              </a:rPr>
              <a:t>», магистратура </a:t>
            </a:r>
          </a:p>
          <a:p>
            <a:pPr lvl="0" indent="0">
              <a:spcBef>
                <a:spcPts val="0"/>
              </a:spcBef>
              <a:buNone/>
              <a:tabLst/>
            </a:pPr>
            <a:r>
              <a:rPr lang="ru-RU" sz="1700" b="1" dirty="0">
                <a:solidFill>
                  <a:srgbClr val="6BBD21"/>
                </a:solidFill>
                <a:cs typeface="Arial" panose="020B0604020202020204" pitchFamily="34" charset="0"/>
              </a:rPr>
              <a:t>28.04.04</a:t>
            </a:r>
            <a:r>
              <a:rPr lang="ru-RU" sz="1700" dirty="0">
                <a:solidFill>
                  <a:prstClr val="black"/>
                </a:solidFill>
                <a:cs typeface="Arial" panose="020B0604020202020204" pitchFamily="34" charset="0"/>
              </a:rPr>
              <a:t> «</a:t>
            </a:r>
            <a:r>
              <a:rPr lang="ru-RU" sz="1700" dirty="0" err="1">
                <a:solidFill>
                  <a:prstClr val="black"/>
                </a:solidFill>
                <a:cs typeface="Arial" panose="020B0604020202020204" pitchFamily="34" charset="0"/>
              </a:rPr>
              <a:t>Наносистемы</a:t>
            </a:r>
            <a:r>
              <a:rPr lang="ru-RU" sz="1700" dirty="0">
                <a:solidFill>
                  <a:prstClr val="black"/>
                </a:solidFill>
                <a:cs typeface="Arial" panose="020B0604020202020204" pitchFamily="34" charset="0"/>
              </a:rPr>
              <a:t> и </a:t>
            </a:r>
            <a:r>
              <a:rPr lang="ru-RU" sz="1700" dirty="0" err="1">
                <a:solidFill>
                  <a:prstClr val="black"/>
                </a:solidFill>
                <a:cs typeface="Arial" panose="020B0604020202020204" pitchFamily="34" charset="0"/>
              </a:rPr>
              <a:t>наноматериалы</a:t>
            </a:r>
            <a:r>
              <a:rPr lang="ru-RU" sz="1700" dirty="0">
                <a:solidFill>
                  <a:prstClr val="black"/>
                </a:solidFill>
                <a:cs typeface="Arial" panose="020B0604020202020204" pitchFamily="34" charset="0"/>
              </a:rPr>
              <a:t>», магистратура </a:t>
            </a:r>
            <a:endParaRPr lang="ru-RU" sz="1700" dirty="0" smtClean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lvl="0" indent="0">
              <a:spcBef>
                <a:spcPts val="0"/>
              </a:spcBef>
              <a:buNone/>
              <a:tabLst/>
            </a:pPr>
            <a:endParaRPr lang="ru-RU" sz="17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lvl="0">
              <a:spcBef>
                <a:spcPts val="0"/>
              </a:spcBef>
              <a:buFont typeface="Wingdings" panose="05000000000000000000" pitchFamily="2" charset="2"/>
              <a:buChar char="§"/>
              <a:tabLst/>
            </a:pPr>
            <a:r>
              <a:rPr lang="ru-RU" sz="17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Получено 7 положительных экспертных заключений</a:t>
            </a:r>
            <a:r>
              <a:rPr lang="ru-RU" sz="1700" dirty="0" smtClean="0">
                <a:solidFill>
                  <a:prstClr val="black"/>
                </a:solidFill>
                <a:cs typeface="Arial" panose="020B0604020202020204" pitchFamily="34" charset="0"/>
              </a:rPr>
              <a:t> СПК </a:t>
            </a:r>
            <a:r>
              <a:rPr lang="ru-RU" sz="1700" dirty="0">
                <a:solidFill>
                  <a:prstClr val="black"/>
                </a:solidFill>
                <a:cs typeface="Arial" panose="020B0604020202020204" pitchFamily="34" charset="0"/>
              </a:rPr>
              <a:t>в </a:t>
            </a:r>
            <a:r>
              <a:rPr lang="ru-RU" sz="1700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наноиндустрии</a:t>
            </a:r>
            <a:r>
              <a:rPr lang="ru-RU" sz="1700" dirty="0" smtClean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ru-RU" sz="1700" dirty="0">
                <a:cs typeface="Arial" panose="020B0604020202020204" pitchFamily="34" charset="0"/>
              </a:rPr>
              <a:t>по согласованию п</a:t>
            </a:r>
            <a:r>
              <a:rPr lang="ru-RU" sz="1700" dirty="0">
                <a:solidFill>
                  <a:prstClr val="black"/>
                </a:solidFill>
                <a:cs typeface="Arial" panose="020B0604020202020204" pitchFamily="34" charset="0"/>
              </a:rPr>
              <a:t>роектов ФГОС 3++ </a:t>
            </a:r>
            <a:r>
              <a:rPr lang="ru-RU" sz="1700" dirty="0" smtClean="0">
                <a:solidFill>
                  <a:prstClr val="black"/>
                </a:solidFill>
                <a:cs typeface="Arial" panose="020B0604020202020204" pitchFamily="34" charset="0"/>
              </a:rPr>
              <a:t>                                с </a:t>
            </a:r>
            <a:r>
              <a:rPr lang="ru-RU" sz="1700" dirty="0">
                <a:solidFill>
                  <a:prstClr val="black"/>
                </a:solidFill>
                <a:cs typeface="Arial" panose="020B0604020202020204" pitchFamily="34" charset="0"/>
              </a:rPr>
              <a:t>профессиональными </a:t>
            </a:r>
            <a:r>
              <a:rPr lang="ru-RU" sz="1700" dirty="0" smtClean="0">
                <a:solidFill>
                  <a:prstClr val="black"/>
                </a:solidFill>
                <a:cs typeface="Arial" panose="020B0604020202020204" pitchFamily="34" charset="0"/>
              </a:rPr>
              <a:t>стандартами</a:t>
            </a:r>
            <a:endParaRPr lang="ru-RU" sz="1700" dirty="0">
              <a:cs typeface="Arial" panose="020B0604020202020204" pitchFamily="34" charset="0"/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4571877" y="3152"/>
            <a:ext cx="7111087" cy="10786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ЗАДАЧА 6.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Организация эффективной работы курируемого ТПУ 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Федерального учебно-методического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объединения 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(ФУМО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) «</a:t>
            </a:r>
            <a:r>
              <a:rPr lang="ru-RU" altLang="ru-RU" sz="1834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Нанотехнологии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и </a:t>
            </a:r>
            <a:r>
              <a:rPr lang="ru-RU" altLang="ru-RU" sz="1834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наноматериалы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» и активного участия представителей университета в других 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ФУМО</a:t>
            </a:r>
            <a:endParaRPr lang="ru-RU" altLang="ru-RU" sz="1834" b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7FC6-F44A-4DF0-9489-C88BB1E98AC9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08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451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64521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2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64523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4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5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6451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518" name="TextBox 11"/>
          <p:cNvSpPr txBox="1">
            <a:spLocks noChangeArrowheads="1"/>
          </p:cNvSpPr>
          <p:nvPr/>
        </p:nvSpPr>
        <p:spPr bwMode="auto">
          <a:xfrm>
            <a:off x="710165" y="1520338"/>
            <a:ext cx="6938410" cy="452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800" b="1" dirty="0" smtClean="0">
                <a:latin typeface="+mn-lt"/>
              </a:rPr>
              <a:t>ПРЕДСТАВИТЕЛИ ТПУ В ДРУГИХ ФУМО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ru-RU" sz="1700" b="1" dirty="0" smtClean="0">
                <a:solidFill>
                  <a:srgbClr val="6BBD21"/>
                </a:solidFill>
              </a:rPr>
              <a:t>11.00.00</a:t>
            </a:r>
            <a:r>
              <a:rPr lang="ru-RU" sz="1700" dirty="0" smtClean="0"/>
              <a:t> </a:t>
            </a:r>
            <a:r>
              <a:rPr lang="ru-RU" sz="1700" b="1" dirty="0"/>
              <a:t>«</a:t>
            </a:r>
            <a:r>
              <a:rPr lang="ru-RU" sz="1700" b="1" dirty="0" smtClean="0"/>
              <a:t>Электроника, радиотехника и системы связи»</a:t>
            </a:r>
            <a:r>
              <a:rPr lang="ru-RU" sz="1700" dirty="0" smtClean="0"/>
              <a:t>, </a:t>
            </a:r>
            <a:r>
              <a:rPr lang="ru-RU" sz="1700" dirty="0"/>
              <a:t>«ЛЭТИ», </a:t>
            </a:r>
            <a:r>
              <a:rPr lang="ru-RU" sz="1700" dirty="0" smtClean="0"/>
              <a:t>Санкт-Петербург (</a:t>
            </a:r>
            <a:r>
              <a:rPr lang="ru-RU" sz="1700" i="1" dirty="0" err="1" smtClean="0"/>
              <a:t>Бориков</a:t>
            </a:r>
            <a:r>
              <a:rPr lang="ru-RU" sz="1700" i="1" dirty="0" smtClean="0"/>
              <a:t> В.Н, </a:t>
            </a:r>
            <a:r>
              <a:rPr lang="ru-RU" sz="1700" i="1" dirty="0"/>
              <a:t>Солдатов </a:t>
            </a:r>
            <a:r>
              <a:rPr lang="ru-RU" sz="1700" i="1" dirty="0" smtClean="0"/>
              <a:t>А.И.</a:t>
            </a:r>
            <a:r>
              <a:rPr lang="ru-RU" sz="1700" dirty="0" smtClean="0"/>
              <a:t>)</a:t>
            </a:r>
            <a:endParaRPr lang="ru-RU" sz="1700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ru-RU" sz="1700" b="1" dirty="0" smtClean="0">
                <a:solidFill>
                  <a:srgbClr val="6BBD21"/>
                </a:solidFill>
              </a:rPr>
              <a:t>12.00.00</a:t>
            </a:r>
            <a:r>
              <a:rPr lang="ru-RU" sz="1700" dirty="0" smtClean="0"/>
              <a:t> </a:t>
            </a:r>
            <a:r>
              <a:rPr lang="ru-RU" sz="1700" b="1" dirty="0"/>
              <a:t>«</a:t>
            </a:r>
            <a:r>
              <a:rPr lang="ru-RU" sz="1700" b="1" dirty="0" err="1"/>
              <a:t>Фотоника</a:t>
            </a:r>
            <a:r>
              <a:rPr lang="ru-RU" sz="1700" b="1" dirty="0"/>
              <a:t>, приборостроение, оптические и биотехнические системы и технологии»</a:t>
            </a:r>
            <a:r>
              <a:rPr lang="ru-RU" sz="1700" dirty="0"/>
              <a:t>, </a:t>
            </a:r>
            <a:r>
              <a:rPr lang="ru-RU" sz="1700" dirty="0" smtClean="0"/>
              <a:t>ИТМО, </a:t>
            </a:r>
            <a:br>
              <a:rPr lang="ru-RU" sz="1700" dirty="0" smtClean="0"/>
            </a:br>
            <a:r>
              <a:rPr lang="ru-RU" sz="1700" dirty="0" smtClean="0"/>
              <a:t>Санкт-Петербург (</a:t>
            </a:r>
            <a:r>
              <a:rPr lang="ru-RU" sz="1700" i="1" dirty="0" smtClean="0"/>
              <a:t>Лисицын </a:t>
            </a:r>
            <a:r>
              <a:rPr lang="ru-RU" sz="1700" i="1" dirty="0"/>
              <a:t>В.М., </a:t>
            </a:r>
            <a:r>
              <a:rPr lang="ru-RU" sz="1700" i="1" dirty="0" err="1" smtClean="0"/>
              <a:t>Силушкин</a:t>
            </a:r>
            <a:r>
              <a:rPr lang="ru-RU" sz="1700" i="1" dirty="0" smtClean="0"/>
              <a:t> С.В., </a:t>
            </a:r>
            <a:br>
              <a:rPr lang="ru-RU" sz="1700" i="1" dirty="0" smtClean="0"/>
            </a:br>
            <a:r>
              <a:rPr lang="ru-RU" sz="1700" i="1" dirty="0" smtClean="0"/>
              <a:t>Аристов  А.А., </a:t>
            </a:r>
            <a:r>
              <a:rPr lang="ru-RU" sz="1700" i="1" dirty="0"/>
              <a:t>Яковлев А.Н., </a:t>
            </a:r>
            <a:r>
              <a:rPr lang="ru-RU" sz="1700" i="1" dirty="0" smtClean="0"/>
              <a:t>Лосев В.Ф., </a:t>
            </a:r>
            <a:r>
              <a:rPr lang="ru-RU" sz="1700" i="1" dirty="0" err="1"/>
              <a:t>Ратахин</a:t>
            </a:r>
            <a:r>
              <a:rPr lang="ru-RU" sz="1700" i="1" dirty="0"/>
              <a:t> </a:t>
            </a:r>
            <a:r>
              <a:rPr lang="ru-RU" sz="1700" i="1" dirty="0" smtClean="0"/>
              <a:t>Н.А.</a:t>
            </a:r>
            <a:r>
              <a:rPr lang="ru-RU" sz="1700" dirty="0" smtClean="0"/>
              <a:t>)</a:t>
            </a:r>
            <a:endParaRPr lang="ru-RU" sz="1700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ru-RU" sz="1700" b="1" dirty="0" smtClean="0">
                <a:solidFill>
                  <a:srgbClr val="6BBD21"/>
                </a:solidFill>
              </a:rPr>
              <a:t>13.00.00</a:t>
            </a:r>
            <a:r>
              <a:rPr lang="ru-RU" sz="1700" dirty="0" smtClean="0"/>
              <a:t> </a:t>
            </a:r>
            <a:r>
              <a:rPr lang="ru-RU" sz="1700" b="1" dirty="0"/>
              <a:t>«Прикладная геология, горное дело, нефтегазовое дело и геодезия»</a:t>
            </a:r>
            <a:r>
              <a:rPr lang="ru-RU" sz="1700" dirty="0"/>
              <a:t>, </a:t>
            </a:r>
            <a:r>
              <a:rPr lang="ru-RU" sz="1700" dirty="0" err="1" smtClean="0"/>
              <a:t>МИСиС</a:t>
            </a:r>
            <a:r>
              <a:rPr lang="ru-RU" sz="1700" dirty="0" smtClean="0"/>
              <a:t>, Москва  (</a:t>
            </a:r>
            <a:r>
              <a:rPr lang="ru-RU" sz="1700" i="1" dirty="0" smtClean="0"/>
              <a:t>Ворошилов </a:t>
            </a:r>
            <a:r>
              <a:rPr lang="ru-RU" sz="1700" i="1" dirty="0"/>
              <a:t>В.Г</a:t>
            </a:r>
            <a:r>
              <a:rPr lang="ru-RU" sz="1700" i="1" dirty="0" smtClean="0"/>
              <a:t>.</a:t>
            </a:r>
            <a:r>
              <a:rPr lang="ru-RU" sz="1700" dirty="0" smtClean="0"/>
              <a:t>)</a:t>
            </a:r>
            <a:endParaRPr lang="ru-RU" sz="1700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ru-RU" sz="1700" b="1" dirty="0" smtClean="0">
                <a:solidFill>
                  <a:srgbClr val="6BBD21"/>
                </a:solidFill>
              </a:rPr>
              <a:t>16.00.00</a:t>
            </a:r>
            <a:r>
              <a:rPr lang="ru-RU" sz="1700" dirty="0" smtClean="0"/>
              <a:t> </a:t>
            </a:r>
            <a:r>
              <a:rPr lang="ru-RU" sz="1700" b="1" dirty="0"/>
              <a:t>«Физико-технические науки и технологии»</a:t>
            </a:r>
            <a:r>
              <a:rPr lang="ru-RU" sz="1700" dirty="0"/>
              <a:t>, </a:t>
            </a:r>
            <a:r>
              <a:rPr lang="ru-RU" sz="1700" dirty="0" smtClean="0"/>
              <a:t/>
            </a:r>
            <a:br>
              <a:rPr lang="ru-RU" sz="1700" dirty="0" smtClean="0"/>
            </a:br>
            <a:r>
              <a:rPr lang="ru-RU" sz="1700" dirty="0" err="1" smtClean="0"/>
              <a:t>СПбПУ</a:t>
            </a:r>
            <a:r>
              <a:rPr lang="ru-RU" sz="1700" dirty="0" smtClean="0"/>
              <a:t> Петра Великого, Санкт-Петербург  (</a:t>
            </a:r>
            <a:r>
              <a:rPr lang="ru-RU" sz="1700" i="1" dirty="0" err="1" smtClean="0"/>
              <a:t>Блейхер</a:t>
            </a:r>
            <a:r>
              <a:rPr lang="ru-RU" sz="1700" i="1" dirty="0" smtClean="0"/>
              <a:t> </a:t>
            </a:r>
            <a:r>
              <a:rPr lang="ru-RU" sz="1700" i="1" dirty="0"/>
              <a:t>Г.А</a:t>
            </a:r>
            <a:r>
              <a:rPr lang="ru-RU" sz="1700" i="1" dirty="0" smtClean="0"/>
              <a:t>.</a:t>
            </a:r>
            <a:r>
              <a:rPr lang="ru-RU" sz="1700" dirty="0" smtClean="0"/>
              <a:t>)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ru-RU" sz="1700" b="1" dirty="0" smtClean="0">
                <a:solidFill>
                  <a:srgbClr val="6BBD21"/>
                </a:solidFill>
              </a:rPr>
              <a:t>27.00.00</a:t>
            </a:r>
            <a:r>
              <a:rPr lang="ru-RU" sz="1700" dirty="0" smtClean="0"/>
              <a:t> </a:t>
            </a:r>
            <a:r>
              <a:rPr lang="ru-RU" sz="1700" b="1" dirty="0"/>
              <a:t>«Управление в технических системах»</a:t>
            </a:r>
            <a:r>
              <a:rPr lang="ru-RU" sz="1700" dirty="0"/>
              <a:t>,</a:t>
            </a:r>
            <a:r>
              <a:rPr lang="ru-RU" sz="1700" b="1" dirty="0"/>
              <a:t> </a:t>
            </a:r>
            <a:r>
              <a:rPr lang="ru-RU" sz="1700" b="1" dirty="0" smtClean="0"/>
              <a:t/>
            </a:r>
            <a:br>
              <a:rPr lang="ru-RU" sz="1700" b="1" dirty="0" smtClean="0"/>
            </a:br>
            <a:r>
              <a:rPr lang="ru-RU" sz="1700" dirty="0" err="1" smtClean="0"/>
              <a:t>СПбПУ</a:t>
            </a:r>
            <a:r>
              <a:rPr lang="ru-RU" sz="1700" dirty="0" smtClean="0"/>
              <a:t> </a:t>
            </a:r>
            <a:r>
              <a:rPr lang="ru-RU" sz="1700" dirty="0"/>
              <a:t>Петра Великого, Санкт-Петербург </a:t>
            </a:r>
            <a:r>
              <a:rPr lang="ru-RU" sz="1700" dirty="0" smtClean="0"/>
              <a:t>(</a:t>
            </a:r>
            <a:r>
              <a:rPr lang="ru-RU" sz="1700" i="1" dirty="0" smtClean="0"/>
              <a:t>Малышенко </a:t>
            </a:r>
            <a:r>
              <a:rPr lang="ru-RU" sz="1700" i="1" dirty="0"/>
              <a:t>А.М</a:t>
            </a:r>
            <a:r>
              <a:rPr lang="ru-RU" sz="1700" i="1" dirty="0" smtClean="0"/>
              <a:t>.</a:t>
            </a:r>
            <a:r>
              <a:rPr lang="ru-RU" sz="1700" dirty="0" smtClean="0"/>
              <a:t>)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4571877" y="3152"/>
            <a:ext cx="7111087" cy="10786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ЗАДАЧА 6.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Организация эффективной работы курируемого ТПУ 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Федерального учебно-методического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объединения 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(ФУМО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) «</a:t>
            </a:r>
            <a:r>
              <a:rPr lang="ru-RU" altLang="ru-RU" sz="1834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Нанотехнологии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и </a:t>
            </a:r>
            <a:r>
              <a:rPr lang="ru-RU" altLang="ru-RU" sz="1834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наноматериалы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» и активного участия представителей университета в других 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ФУМО</a:t>
            </a:r>
            <a:endParaRPr lang="ru-RU" altLang="ru-RU" sz="1834" b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9" r="12542"/>
          <a:stretch/>
        </p:blipFill>
        <p:spPr>
          <a:xfrm>
            <a:off x="7648575" y="1864323"/>
            <a:ext cx="3981450" cy="4079875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7FC6-F44A-4DF0-9489-C88BB1E98AC9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0778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451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64521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2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64523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4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5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6451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51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877" y="179178"/>
            <a:ext cx="7524873" cy="913803"/>
          </a:xfrm>
        </p:spPr>
        <p:txBody>
          <a:bodyPr anchor="ctr">
            <a:normAutofit/>
          </a:bodyPr>
          <a:lstStyle/>
          <a:p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ЗАДАЧА 7. Внедрение в практику работы «Портфолио выпускника»</a:t>
            </a:r>
            <a:endParaRPr lang="ru-RU" altLang="ru-RU" sz="1834" b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2" name="TextBox 11"/>
          <p:cNvSpPr txBox="1">
            <a:spLocks noChangeArrowheads="1"/>
          </p:cNvSpPr>
          <p:nvPr/>
        </p:nvSpPr>
        <p:spPr bwMode="auto">
          <a:xfrm>
            <a:off x="710164" y="1354661"/>
            <a:ext cx="10643635" cy="176663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ru-RU" sz="1700" b="1" dirty="0"/>
              <a:t>Портфолио выпускника </a:t>
            </a:r>
            <a:r>
              <a:rPr lang="ru-RU" sz="1700" dirty="0" smtClean="0"/>
              <a:t>- </a:t>
            </a:r>
            <a:r>
              <a:rPr lang="ru-RU" sz="1700" dirty="0"/>
              <a:t>это систематизированная информация о его </a:t>
            </a:r>
            <a:r>
              <a:rPr lang="ru-RU" sz="1700" dirty="0" smtClean="0"/>
              <a:t>достижениях за годы обучения в ТПУ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700" dirty="0" smtClean="0"/>
              <a:t>Цель – побудить студентов к активной работе и разностороннему развитию в течение всего периода обучения  в вузе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700" dirty="0" smtClean="0"/>
              <a:t>В ТПУ «Портфолио выпускника» реализовано на базе платформы </a:t>
            </a:r>
            <a:r>
              <a:rPr lang="en-US" sz="1700" b="1" dirty="0" smtClean="0"/>
              <a:t>Flamingo</a:t>
            </a:r>
            <a:r>
              <a:rPr lang="ru-RU" sz="1700" b="1" dirty="0" smtClean="0"/>
              <a:t> – </a:t>
            </a:r>
            <a:r>
              <a:rPr lang="ru-RU" sz="1700" dirty="0" smtClean="0"/>
              <a:t>электронной системы учета достижений студентов</a:t>
            </a:r>
            <a:endParaRPr lang="ru-RU" sz="1700" b="1" dirty="0" smtClean="0"/>
          </a:p>
        </p:txBody>
      </p:sp>
      <p:grpSp>
        <p:nvGrpSpPr>
          <p:cNvPr id="2" name="Группа 1"/>
          <p:cNvGrpSpPr/>
          <p:nvPr/>
        </p:nvGrpSpPr>
        <p:grpSpPr>
          <a:xfrm>
            <a:off x="1111895" y="3287076"/>
            <a:ext cx="3422981" cy="3007400"/>
            <a:chOff x="5598150" y="1449911"/>
            <a:chExt cx="3422981" cy="3007400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5598150" y="1449911"/>
              <a:ext cx="3420000" cy="3539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ru-RU" sz="1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Разделы Портфолио</a:t>
              </a:r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5601128" y="1808965"/>
              <a:ext cx="3420000" cy="32101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Научная деятельность</a:t>
              </a:r>
              <a:endParaRPr lang="ru-RU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5601131" y="2149499"/>
              <a:ext cx="3420000" cy="353076"/>
            </a:xfrm>
            <a:prstGeom prst="rect">
              <a:avLst/>
            </a:prstGeom>
            <a:solidFill>
              <a:srgbClr val="EB8B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Учебная деятельность</a:t>
              </a:r>
              <a:endParaRPr lang="ru-RU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5601128" y="2515717"/>
              <a:ext cx="3420000" cy="353076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Спортивная деятельность</a:t>
              </a:r>
              <a:endParaRPr lang="ru-RU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5598150" y="2883922"/>
              <a:ext cx="3420000" cy="417279"/>
            </a:xfrm>
            <a:prstGeom prst="rect">
              <a:avLst/>
            </a:prstGeom>
            <a:ln/>
            <a:effectLst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Культурно-творческая деятельность</a:t>
              </a:r>
              <a:endParaRPr lang="ru-RU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Прямоугольник 37"/>
            <p:cNvSpPr/>
            <p:nvPr/>
          </p:nvSpPr>
          <p:spPr>
            <a:xfrm>
              <a:off x="5601131" y="3321031"/>
              <a:ext cx="3420000" cy="321014"/>
            </a:xfrm>
            <a:prstGeom prst="rect">
              <a:avLst/>
            </a:prstGeom>
            <a:ln/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Общественная деятельность</a:t>
              </a:r>
              <a:endParaRPr lang="ru-RU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5601128" y="3667395"/>
              <a:ext cx="3420000" cy="412457"/>
            </a:xfrm>
            <a:prstGeom prst="rect">
              <a:avLst/>
            </a:prstGeom>
            <a:ln/>
            <a:effectLst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Профессиональная деятельность</a:t>
              </a:r>
              <a:endParaRPr lang="ru-RU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5598157" y="4104235"/>
              <a:ext cx="3420000" cy="353076"/>
            </a:xfrm>
            <a:prstGeom prst="rect">
              <a:avLst/>
            </a:prstGeom>
            <a:ln/>
            <a:effec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Компетенции</a:t>
              </a:r>
              <a:endParaRPr lang="ru-RU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2" name="Picture 2" descr="Встроенное изображение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8000"/>
                    </a14:imgEffect>
                    <a14:imgEffect>
                      <a14:brightnessContrast bright="-15000" contras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3039"/>
          <a:stretch/>
        </p:blipFill>
        <p:spPr bwMode="auto">
          <a:xfrm>
            <a:off x="6125478" y="4078078"/>
            <a:ext cx="5076000" cy="2254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478" y="2894935"/>
            <a:ext cx="5091864" cy="1168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7FC6-F44A-4DF0-9489-C88BB1E98AC9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31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1143000" y="5686425"/>
            <a:ext cx="3531903" cy="723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451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64521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2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64523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4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5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6451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51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877" y="3152"/>
            <a:ext cx="7111087" cy="1124486"/>
          </a:xfrm>
        </p:spPr>
        <p:txBody>
          <a:bodyPr>
            <a:normAutofit fontScale="90000"/>
          </a:bodyPr>
          <a:lstStyle/>
          <a:p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ЗАДАЧА 8.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Организация управления научным оборудованием ТПУ в соответствии с требованиями </a:t>
            </a:r>
            <a:r>
              <a:rPr lang="ru-RU" altLang="ru-RU" sz="1834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Минобрнауки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России (эффективная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эксплуатация, открытый доступ, возобновляемые расходные материалы, квалифицированные операторы, апгрейд и новые закупки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710165" y="1341984"/>
            <a:ext cx="6271660" cy="484748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800" b="1" dirty="0" smtClean="0">
                <a:latin typeface="+mn-lt"/>
              </a:rPr>
              <a:t>ОТКРЫТА 1-Я ОЧЕРЕДЬ НАУЧНОГО ПАРКА </a:t>
            </a:r>
            <a:r>
              <a:rPr lang="ru-RU" sz="1700" dirty="0" smtClean="0"/>
              <a:t>в составе                    </a:t>
            </a:r>
            <a:r>
              <a:rPr lang="ru-RU" sz="1700" b="1" dirty="0" smtClean="0"/>
              <a:t>6</a:t>
            </a:r>
            <a:r>
              <a:rPr lang="ru-RU" sz="1700" dirty="0" smtClean="0"/>
              <a:t> центров и лабораторий 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700" dirty="0" smtClean="0"/>
              <a:t>В центрах и лабораториях Научного парка установлено </a:t>
            </a:r>
            <a:r>
              <a:rPr lang="ru-RU" sz="1700" b="1" dirty="0" smtClean="0"/>
              <a:t>видеонаблюдение, </a:t>
            </a:r>
            <a:r>
              <a:rPr lang="ru-RU" sz="1700" dirty="0" smtClean="0"/>
              <a:t>позволяющее</a:t>
            </a:r>
            <a:r>
              <a:rPr lang="ru-RU" sz="1700" b="1" dirty="0" smtClean="0"/>
              <a:t> </a:t>
            </a:r>
            <a:r>
              <a:rPr lang="ru-RU" sz="1700" dirty="0" smtClean="0"/>
              <a:t>контролировать  эффективность работы как оборудования, так и сотрудников 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ru-RU" sz="1700" dirty="0" smtClean="0"/>
              <a:t>В </a:t>
            </a:r>
            <a:r>
              <a:rPr lang="ru-RU" sz="1700" dirty="0"/>
              <a:t>2016 г. закуплено учебно-научного оборудования на </a:t>
            </a:r>
            <a:r>
              <a:rPr lang="ru-RU" sz="1700" b="1" dirty="0" smtClean="0"/>
              <a:t>231,7 </a:t>
            </a:r>
            <a:r>
              <a:rPr lang="ru-RU" sz="1700" dirty="0" smtClean="0"/>
              <a:t>млн </a:t>
            </a:r>
            <a:r>
              <a:rPr lang="ru-RU" sz="1700" dirty="0"/>
              <a:t>руб. Произведен ремонт оборудования на </a:t>
            </a:r>
            <a:r>
              <a:rPr lang="ru-RU" sz="1700" dirty="0" smtClean="0"/>
              <a:t>              </a:t>
            </a:r>
            <a:r>
              <a:rPr lang="ru-RU" sz="1700" b="1" dirty="0" smtClean="0"/>
              <a:t>16</a:t>
            </a:r>
            <a:r>
              <a:rPr lang="ru-RU" sz="1700" dirty="0" smtClean="0"/>
              <a:t> млн </a:t>
            </a:r>
            <a:r>
              <a:rPr lang="ru-RU" sz="1700" dirty="0"/>
              <a:t>руб. </a:t>
            </a:r>
            <a:endParaRPr lang="ru-RU" sz="1700" dirty="0" smtClean="0"/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ru-RU" sz="1700" dirty="0"/>
              <a:t>В рамках дисциплины «Физико-химические методы анализа» первоначальным навыкам самостоятельной работы на современном научном оборудовании </a:t>
            </a:r>
            <a:r>
              <a:rPr lang="ru-RU" sz="1700" dirty="0" smtClean="0"/>
              <a:t>обучены </a:t>
            </a:r>
            <a:r>
              <a:rPr lang="ru-RU" sz="1700" b="1" dirty="0"/>
              <a:t>65</a:t>
            </a:r>
            <a:r>
              <a:rPr lang="ru-RU" sz="1700" dirty="0"/>
              <a:t> </a:t>
            </a:r>
            <a:r>
              <a:rPr lang="ru-RU" sz="1700" dirty="0" smtClean="0"/>
              <a:t>аспирантов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ru-RU" sz="1700" dirty="0" smtClean="0"/>
              <a:t>В ТПУ аккредитовано </a:t>
            </a:r>
            <a:r>
              <a:rPr lang="ru-RU" sz="1700" b="1" dirty="0" smtClean="0"/>
              <a:t>7</a:t>
            </a:r>
            <a:r>
              <a:rPr lang="ru-RU" sz="1700" dirty="0" smtClean="0"/>
              <a:t> лабораторий и центров; аттестовано </a:t>
            </a:r>
            <a:r>
              <a:rPr lang="ru-RU" sz="1700" b="1" dirty="0" smtClean="0"/>
              <a:t>4</a:t>
            </a:r>
            <a:r>
              <a:rPr lang="ru-RU" sz="1700" dirty="0" smtClean="0"/>
              <a:t> лаборатории, </a:t>
            </a:r>
            <a:r>
              <a:rPr lang="ru-RU" sz="1700" b="1" dirty="0" smtClean="0"/>
              <a:t>8</a:t>
            </a:r>
            <a:r>
              <a:rPr lang="ru-RU" sz="1700" dirty="0" smtClean="0"/>
              <a:t> методик измерений и            </a:t>
            </a:r>
            <a:r>
              <a:rPr lang="ru-RU" sz="1700" b="1" dirty="0" smtClean="0"/>
              <a:t>40</a:t>
            </a:r>
            <a:r>
              <a:rPr lang="ru-RU" sz="1700" dirty="0" smtClean="0"/>
              <a:t> единиц испытательного оборудования; </a:t>
            </a:r>
            <a:r>
              <a:rPr lang="ru-RU" sz="1700" dirty="0" err="1" smtClean="0"/>
              <a:t>поверено</a:t>
            </a:r>
            <a:r>
              <a:rPr lang="ru-RU" sz="1700" dirty="0" smtClean="0"/>
              <a:t> более </a:t>
            </a:r>
            <a:r>
              <a:rPr lang="ru-RU" sz="1700" b="1" dirty="0" smtClean="0"/>
              <a:t>1100</a:t>
            </a:r>
            <a:r>
              <a:rPr lang="ru-RU" sz="1700" dirty="0" smtClean="0"/>
              <a:t> единиц средств измерений</a:t>
            </a:r>
            <a:endParaRPr lang="ru-RU" sz="1700" dirty="0"/>
          </a:p>
        </p:txBody>
      </p:sp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7475638" y="1341984"/>
            <a:ext cx="4411562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800" b="1" dirty="0" smtClean="0">
                <a:latin typeface="+mn-lt"/>
              </a:rPr>
              <a:t>ИЗМЕНЕНИЯ В УПРАВЛЕНИИ НАУЧНЫМ ОБОРУДОВАНИЕМ ТПУ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700" dirty="0" smtClean="0"/>
              <a:t>Внедрены: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 smtClean="0"/>
              <a:t>управленческий </a:t>
            </a:r>
            <a:r>
              <a:rPr lang="ru-RU" sz="1600" dirty="0"/>
              <a:t>учет </a:t>
            </a:r>
            <a:r>
              <a:rPr lang="ru-RU" sz="1600" dirty="0" smtClean="0"/>
              <a:t>оборудования</a:t>
            </a:r>
            <a:endParaRPr lang="ru-RU" sz="1600" dirty="0"/>
          </a:p>
          <a:p>
            <a:pPr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 smtClean="0"/>
              <a:t>мониторинг </a:t>
            </a:r>
            <a:r>
              <a:rPr lang="ru-RU" sz="1600" dirty="0"/>
              <a:t>использования </a:t>
            </a:r>
            <a:r>
              <a:rPr lang="ru-RU" sz="1600" dirty="0" smtClean="0"/>
              <a:t>оборудования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/>
              <a:t>информационная автоматизированная система для работы </a:t>
            </a:r>
            <a:r>
              <a:rPr lang="ru-RU" sz="1600" dirty="0" smtClean="0"/>
              <a:t>с оборудованием</a:t>
            </a:r>
            <a:endParaRPr lang="ru-RU" sz="1600" dirty="0"/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700" dirty="0" smtClean="0"/>
              <a:t>Выработаны </a:t>
            </a:r>
            <a:r>
              <a:rPr lang="ru-RU" sz="1700" dirty="0"/>
              <a:t>решения по неэффективно используемому </a:t>
            </a:r>
            <a:r>
              <a:rPr lang="ru-RU" sz="1700" dirty="0" smtClean="0"/>
              <a:t>оборудованию</a:t>
            </a:r>
            <a:endParaRPr lang="ru-RU" sz="1700" dirty="0"/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700" dirty="0" smtClean="0"/>
              <a:t>Определены </a:t>
            </a:r>
            <a:r>
              <a:rPr lang="ru-RU" sz="1700" dirty="0"/>
              <a:t>целевые показатели работы </a:t>
            </a:r>
            <a:r>
              <a:rPr lang="ru-RU" sz="1700" dirty="0" smtClean="0"/>
              <a:t>с оборудованием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700" dirty="0"/>
              <a:t>Определены направления развития имущественного комплекса </a:t>
            </a:r>
            <a:r>
              <a:rPr lang="ru-RU" sz="1700" dirty="0" smtClean="0"/>
              <a:t>ТПУ в </a:t>
            </a:r>
            <a:r>
              <a:rPr lang="ru-RU" sz="1700" dirty="0"/>
              <a:t>части научного </a:t>
            </a:r>
            <a:r>
              <a:rPr lang="ru-RU" sz="1700" dirty="0" smtClean="0"/>
              <a:t>оборудования</a:t>
            </a:r>
            <a:endParaRPr lang="ru-RU" sz="17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7FC6-F44A-4DF0-9489-C88BB1E98AC9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8250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451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64521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2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64523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4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5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6451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51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877" y="131553"/>
            <a:ext cx="7111087" cy="913803"/>
          </a:xfrm>
        </p:spPr>
        <p:txBody>
          <a:bodyPr anchor="ctr">
            <a:normAutofit/>
          </a:bodyPr>
          <a:lstStyle/>
          <a:p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ЗАДАЧА 9.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Развитие основного персонала 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ТПУ</a:t>
            </a:r>
          </a:p>
        </p:txBody>
      </p:sp>
      <p:sp>
        <p:nvSpPr>
          <p:cNvPr id="22" name="TextBox 11"/>
          <p:cNvSpPr txBox="1">
            <a:spLocks noChangeArrowheads="1"/>
          </p:cNvSpPr>
          <p:nvPr/>
        </p:nvSpPr>
        <p:spPr bwMode="auto">
          <a:xfrm>
            <a:off x="1251126" y="4971365"/>
            <a:ext cx="28803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ru-RU" sz="1500" b="1" dirty="0" smtClean="0">
                <a:solidFill>
                  <a:schemeClr val="bg1"/>
                </a:solidFill>
              </a:rPr>
              <a:t>3</a:t>
            </a:r>
            <a:endParaRPr lang="ru-RU" sz="1500" dirty="0">
              <a:solidFill>
                <a:schemeClr val="bg1"/>
              </a:solidFill>
            </a:endParaRPr>
          </a:p>
        </p:txBody>
      </p:sp>
      <p:sp>
        <p:nvSpPr>
          <p:cNvPr id="23" name="TextBox 11"/>
          <p:cNvSpPr txBox="1">
            <a:spLocks noChangeArrowheads="1"/>
          </p:cNvSpPr>
          <p:nvPr/>
        </p:nvSpPr>
        <p:spPr bwMode="auto">
          <a:xfrm>
            <a:off x="2315028" y="4493747"/>
            <a:ext cx="44672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ru-RU" sz="1500" b="1" dirty="0" smtClean="0">
                <a:solidFill>
                  <a:schemeClr val="bg1"/>
                </a:solidFill>
              </a:rPr>
              <a:t>10</a:t>
            </a:r>
            <a:endParaRPr lang="ru-RU" sz="15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0165" y="1485900"/>
            <a:ext cx="10804895" cy="361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9.1. ПУТЕМ НАРАЩИВАНИЯ ЧИСЛА СОТРУДНИКОВ ТПУ, ОБУЧАЮЩИХСЯ В</a:t>
            </a:r>
            <a:r>
              <a:rPr lang="en-US" b="1" dirty="0"/>
              <a:t> PHD-</a:t>
            </a:r>
            <a:r>
              <a:rPr lang="ru-RU" b="1" dirty="0" smtClean="0"/>
              <a:t>ДОКТОРАНТУРЕ </a:t>
            </a:r>
            <a:r>
              <a:rPr lang="ru-RU" b="1" dirty="0"/>
              <a:t>ЗАРУБЕЖНЫХ </a:t>
            </a:r>
            <a:r>
              <a:rPr lang="ru-RU" b="1" dirty="0" smtClean="0"/>
              <a:t>УНИВЕРСИТЕТОВ </a:t>
            </a:r>
          </a:p>
          <a:p>
            <a:r>
              <a:rPr lang="ru-RU" b="1" dirty="0" smtClean="0"/>
              <a:t> </a:t>
            </a:r>
          </a:p>
          <a:p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В 2016 г. в </a:t>
            </a:r>
            <a:r>
              <a:rPr lang="ru-RU" sz="1700" dirty="0" err="1">
                <a:latin typeface="Arial" panose="020B0604020202020204" pitchFamily="34" charset="0"/>
                <a:cs typeface="Arial" panose="020B0604020202020204" pitchFamily="34" charset="0"/>
              </a:rPr>
              <a:t>PhD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-докторантуре зарубежных университетов обучалось </a:t>
            </a:r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 чел. </a:t>
            </a: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(в 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2015 г</a:t>
            </a: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. – </a:t>
            </a:r>
            <a:r>
              <a:rPr lang="ru-RU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/>
              <a:t>9.2. ПУТЕМ ПРИВЛЕЧЕНИЯ ДЛЯ РАБОТЫ В ТПУ В ДОЛЖНОСТИ ПРОФЕССОРА ВЫПУСКНИКОВ </a:t>
            </a:r>
            <a:r>
              <a:rPr lang="ru-RU" b="1" dirty="0" smtClean="0"/>
              <a:t>                                       </a:t>
            </a:r>
            <a:r>
              <a:rPr lang="en-US" b="1" dirty="0" smtClean="0"/>
              <a:t>PHD-</a:t>
            </a:r>
            <a:r>
              <a:rPr lang="ru-RU" b="1" dirty="0" smtClean="0"/>
              <a:t>ДОКТОРАНТУРЫ </a:t>
            </a:r>
            <a:r>
              <a:rPr lang="ru-RU" b="1" dirty="0"/>
              <a:t>ЗАРУБЕЖНЫХ ВУЗОВ, ДОСТИГШИХ ОПРЕДЕЛЕННЫХ УСПЕХОВ  В НАУЧНОЙ ДЕЯТЕЛЬНОСТИ</a:t>
            </a:r>
            <a:endParaRPr lang="ru-RU" dirty="0"/>
          </a:p>
          <a:p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t">
              <a:buFont typeface="Wingdings" panose="05000000000000000000" pitchFamily="2" charset="2"/>
              <a:buChar char="§"/>
            </a:pP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В отчетном году в </a:t>
            </a: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университете 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работали </a:t>
            </a:r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53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 обладателя степени </a:t>
            </a:r>
            <a:r>
              <a:rPr lang="ru-RU" sz="1700" dirty="0" err="1">
                <a:latin typeface="Arial" panose="020B0604020202020204" pitchFamily="34" charset="0"/>
                <a:cs typeface="Arial" panose="020B0604020202020204" pitchFamily="34" charset="0"/>
              </a:rPr>
              <a:t>PhD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, для </a:t>
            </a:r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38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 из них </a:t>
            </a: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ТПУ - 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основное место работы, </a:t>
            </a:r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 из </a:t>
            </a: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38 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– граждане Российской </a:t>
            </a: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Федерации </a:t>
            </a:r>
          </a:p>
          <a:p>
            <a:pPr marL="285750" indent="-285750" fontAlgn="t">
              <a:buFont typeface="Wingdings" panose="05000000000000000000" pitchFamily="2" charset="2"/>
              <a:buChar char="§"/>
            </a:pPr>
            <a:r>
              <a:rPr lang="ru-RU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из 53 были приняты на работу в 2016 г.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Из 53 в должности профессора работали </a:t>
            </a:r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, в том числе по основному месту работы – </a:t>
            </a:r>
            <a:r>
              <a:rPr lang="ru-RU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7FC6-F44A-4DF0-9489-C88BB1E98AC9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672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7219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137225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137226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137227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137228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137229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137220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7222" name="TextBox 12"/>
          <p:cNvSpPr txBox="1">
            <a:spLocks noChangeArrowheads="1"/>
          </p:cNvSpPr>
          <p:nvPr/>
        </p:nvSpPr>
        <p:spPr bwMode="auto">
          <a:xfrm>
            <a:off x="661338" y="1283357"/>
            <a:ext cx="10940112" cy="5243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82563" indent="-182563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846"/>
              </a:spcAft>
              <a:buNone/>
            </a:pPr>
            <a:r>
              <a:rPr lang="ru-RU" altLang="ru-RU" sz="1700" dirty="0" smtClean="0"/>
              <a:t>8</a:t>
            </a:r>
            <a:r>
              <a:rPr lang="ru-RU" altLang="ru-RU" sz="1700" dirty="0"/>
              <a:t>. Организация управления научным оборудованием ТПУ в соответствии с требованиями </a:t>
            </a:r>
            <a:r>
              <a:rPr lang="ru-RU" altLang="ru-RU" sz="1700" dirty="0" err="1"/>
              <a:t>Минобрнауки</a:t>
            </a:r>
            <a:r>
              <a:rPr lang="ru-RU" altLang="ru-RU" sz="1700" dirty="0"/>
              <a:t> России (эффективная эксплуатация, открытый доступ, возобновляемые расходные материалы, квалифицированные операторы, апгрейд и новые закупки</a:t>
            </a:r>
            <a:r>
              <a:rPr lang="ru-RU" altLang="ru-RU" sz="1700" dirty="0" smtClean="0"/>
              <a:t>)</a:t>
            </a:r>
          </a:p>
          <a:p>
            <a:pPr>
              <a:spcBef>
                <a:spcPct val="0"/>
              </a:spcBef>
              <a:spcAft>
                <a:spcPts val="846"/>
              </a:spcAft>
              <a:buNone/>
            </a:pPr>
            <a:r>
              <a:rPr lang="ru-RU" altLang="ru-RU" sz="1700" dirty="0"/>
              <a:t>9. Развитие основного персонала ТПУ путем:</a:t>
            </a:r>
          </a:p>
          <a:p>
            <a:pPr lvl="1">
              <a:spcBef>
                <a:spcPct val="0"/>
              </a:spcBef>
              <a:spcAft>
                <a:spcPts val="846"/>
              </a:spcAft>
              <a:buClr>
                <a:srgbClr val="5AB414"/>
              </a:buClr>
              <a:buFont typeface="Wingdings" panose="05000000000000000000" pitchFamily="2" charset="2"/>
              <a:buChar char="§"/>
            </a:pPr>
            <a:r>
              <a:rPr lang="ru-RU" altLang="ru-RU" sz="1700" dirty="0"/>
              <a:t>наращивания числа сотрудников ТПУ, обучающихся в </a:t>
            </a:r>
            <a:r>
              <a:rPr lang="ru-RU" altLang="ru-RU" sz="1700" dirty="0" err="1"/>
              <a:t>PhD</a:t>
            </a:r>
            <a:r>
              <a:rPr lang="ru-RU" altLang="ru-RU" sz="1700" dirty="0"/>
              <a:t>-докторантурах зарубежных университетов </a:t>
            </a:r>
          </a:p>
          <a:p>
            <a:pPr lvl="1">
              <a:spcBef>
                <a:spcPct val="0"/>
              </a:spcBef>
              <a:spcAft>
                <a:spcPts val="846"/>
              </a:spcAft>
              <a:buClr>
                <a:srgbClr val="5AB414"/>
              </a:buClr>
              <a:buFont typeface="Wingdings" panose="05000000000000000000" pitchFamily="2" charset="2"/>
              <a:buChar char="§"/>
            </a:pPr>
            <a:r>
              <a:rPr lang="ru-RU" altLang="ru-RU" sz="1700" dirty="0"/>
              <a:t>привлечения для работы в ТПУ в</a:t>
            </a:r>
            <a:r>
              <a:rPr lang="ru-RU" altLang="ru-RU" sz="1700" dirty="0" smtClean="0"/>
              <a:t> </a:t>
            </a:r>
            <a:r>
              <a:rPr lang="ru-RU" altLang="ru-RU" sz="1700" dirty="0"/>
              <a:t>должности </a:t>
            </a:r>
            <a:r>
              <a:rPr lang="ru-RU" altLang="ru-RU" sz="1700" dirty="0" smtClean="0"/>
              <a:t>профессора </a:t>
            </a:r>
            <a:r>
              <a:rPr lang="ru-RU" altLang="ru-RU" sz="1700" dirty="0"/>
              <a:t>выпускников </a:t>
            </a:r>
            <a:r>
              <a:rPr lang="en-US" altLang="ru-RU" sz="1700" dirty="0"/>
              <a:t>PhD</a:t>
            </a:r>
            <a:r>
              <a:rPr lang="ru-RU" altLang="ru-RU" sz="1700" dirty="0"/>
              <a:t>-докторантур зарубежных вузов, достигших определенных успехов в научной деятельности</a:t>
            </a:r>
          </a:p>
          <a:p>
            <a:pPr lvl="1">
              <a:spcBef>
                <a:spcPct val="0"/>
              </a:spcBef>
              <a:spcAft>
                <a:spcPts val="846"/>
              </a:spcAft>
              <a:buClr>
                <a:srgbClr val="5AB414"/>
              </a:buClr>
              <a:buFont typeface="Wingdings" panose="05000000000000000000" pitchFamily="2" charset="2"/>
              <a:buChar char="§"/>
            </a:pPr>
            <a:r>
              <a:rPr lang="ru-RU" altLang="ru-RU" sz="1700" dirty="0"/>
              <a:t>развития института </a:t>
            </a:r>
            <a:r>
              <a:rPr lang="ru-RU" altLang="ru-RU" sz="1700" dirty="0" err="1"/>
              <a:t>постдоков</a:t>
            </a:r>
            <a:r>
              <a:rPr lang="ru-RU" altLang="ru-RU" sz="1700" dirty="0"/>
              <a:t> как аналога докторантуры </a:t>
            </a:r>
          </a:p>
          <a:p>
            <a:pPr lvl="1">
              <a:spcBef>
                <a:spcPct val="0"/>
              </a:spcBef>
              <a:spcAft>
                <a:spcPts val="846"/>
              </a:spcAft>
              <a:buClr>
                <a:srgbClr val="5AB414"/>
              </a:buClr>
              <a:buFont typeface="Wingdings" panose="05000000000000000000" pitchFamily="2" charset="2"/>
              <a:buChar char="§"/>
            </a:pPr>
            <a:r>
              <a:rPr lang="ru-RU" altLang="ru-RU" sz="1700" dirty="0"/>
              <a:t>обеспечения роста числа защит диссертаций с целью повышения «</a:t>
            </a:r>
            <a:r>
              <a:rPr lang="ru-RU" altLang="ru-RU" sz="1700" dirty="0" err="1"/>
              <a:t>остепененности</a:t>
            </a:r>
            <a:r>
              <a:rPr lang="ru-RU" altLang="ru-RU" sz="1700" dirty="0"/>
              <a:t>» ППС ТПУ </a:t>
            </a:r>
            <a:r>
              <a:rPr lang="ru-RU" altLang="ru-RU" sz="1700" dirty="0" smtClean="0"/>
              <a:t>           до </a:t>
            </a:r>
            <a:r>
              <a:rPr lang="ru-RU" altLang="ru-RU" sz="1700" dirty="0"/>
              <a:t>100 % </a:t>
            </a:r>
          </a:p>
          <a:p>
            <a:pPr lvl="1">
              <a:spcBef>
                <a:spcPct val="0"/>
              </a:spcBef>
              <a:spcAft>
                <a:spcPts val="846"/>
              </a:spcAft>
              <a:buClr>
                <a:srgbClr val="5AB414"/>
              </a:buClr>
              <a:buFont typeface="Wingdings" panose="05000000000000000000" pitchFamily="2" charset="2"/>
              <a:buChar char="§"/>
            </a:pPr>
            <a:r>
              <a:rPr lang="ru-RU" altLang="ru-RU" sz="1700" dirty="0"/>
              <a:t>запуска масштабной программы изучения английского языка сотрудниками ТПУ  </a:t>
            </a:r>
          </a:p>
          <a:p>
            <a:pPr lvl="1">
              <a:spcBef>
                <a:spcPct val="0"/>
              </a:spcBef>
              <a:spcAft>
                <a:spcPts val="846"/>
              </a:spcAft>
              <a:buClr>
                <a:srgbClr val="5AB414"/>
              </a:buClr>
              <a:buFont typeface="Wingdings" panose="05000000000000000000" pitchFamily="2" charset="2"/>
              <a:buChar char="§"/>
            </a:pPr>
            <a:r>
              <a:rPr lang="ru-RU" altLang="ru-RU" sz="1700" dirty="0"/>
              <a:t>создания тандемов «НПР ТПУ </a:t>
            </a:r>
            <a:r>
              <a:rPr lang="en-US" altLang="ru-RU" sz="1700" dirty="0"/>
              <a:t>–</a:t>
            </a:r>
            <a:r>
              <a:rPr lang="ru-RU" altLang="ru-RU" sz="1700" dirty="0"/>
              <a:t> трудоустроенный в ТПУ как НПР гражданин зарубежной страны» с целью оперативного освоения лучших зарубежных практик </a:t>
            </a:r>
          </a:p>
          <a:p>
            <a:pPr lvl="1">
              <a:spcBef>
                <a:spcPct val="0"/>
              </a:spcBef>
              <a:spcAft>
                <a:spcPts val="846"/>
              </a:spcAft>
              <a:buClr>
                <a:srgbClr val="5AB414"/>
              </a:buClr>
              <a:buFont typeface="Wingdings" panose="05000000000000000000" pitchFamily="2" charset="2"/>
              <a:buChar char="§"/>
            </a:pPr>
            <a:r>
              <a:rPr lang="ru-RU" altLang="ru-RU" sz="1700" dirty="0"/>
              <a:t>систематического повышения квалификации заведующих кафедрами и лабораториями </a:t>
            </a:r>
          </a:p>
          <a:p>
            <a:pPr>
              <a:spcBef>
                <a:spcPct val="0"/>
              </a:spcBef>
              <a:spcAft>
                <a:spcPts val="846"/>
              </a:spcAft>
              <a:buNone/>
            </a:pPr>
            <a:endParaRPr lang="ru-RU" altLang="ru-RU" sz="1975" dirty="0"/>
          </a:p>
        </p:txBody>
      </p:sp>
      <p:sp>
        <p:nvSpPr>
          <p:cNvPr id="1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877" y="179178"/>
            <a:ext cx="7111087" cy="913803"/>
          </a:xfrm>
        </p:spPr>
        <p:txBody>
          <a:bodyPr/>
          <a:lstStyle/>
          <a:p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ОСНОВНЫЕ ЗАДАЧИ 2016 ГОДА</a:t>
            </a:r>
            <a:endParaRPr lang="ru-RU" altLang="ru-RU" sz="1834" b="1" dirty="0">
              <a:solidFill>
                <a:schemeClr val="bg2"/>
              </a:solidFill>
              <a:latin typeface="Calibri" panose="020F050202020403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7FC6-F44A-4DF0-9489-C88BB1E98AC9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685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451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64521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2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64523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4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5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6451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518" name="TextBox 11"/>
          <p:cNvSpPr txBox="1">
            <a:spLocks noChangeArrowheads="1"/>
          </p:cNvSpPr>
          <p:nvPr/>
        </p:nvSpPr>
        <p:spPr bwMode="auto">
          <a:xfrm>
            <a:off x="707773" y="1463247"/>
            <a:ext cx="10798428" cy="407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800" b="1" dirty="0" smtClean="0">
                <a:latin typeface="+mn-lt"/>
              </a:rPr>
              <a:t>9.3. ПУТЕМ РАЗВИТИЯ ИНСТИТУТА ПОСТДОКОВ КАК АНАЛОГА ДОКТОРАНТУРЫ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700" dirty="0"/>
              <a:t>В 2016 г. в ТПУ работало  </a:t>
            </a:r>
            <a:r>
              <a:rPr lang="ru-RU" sz="1700" b="1" dirty="0"/>
              <a:t>44</a:t>
            </a:r>
            <a:r>
              <a:rPr lang="ru-RU" sz="1700" dirty="0"/>
              <a:t> </a:t>
            </a:r>
            <a:r>
              <a:rPr lang="ru-RU" sz="1700" dirty="0" err="1"/>
              <a:t>постдока</a:t>
            </a:r>
            <a:r>
              <a:rPr lang="ru-RU" sz="1700" dirty="0"/>
              <a:t>, в </a:t>
            </a:r>
            <a:r>
              <a:rPr lang="ru-RU" sz="1700" dirty="0" smtClean="0"/>
              <a:t>том числе </a:t>
            </a:r>
            <a:r>
              <a:rPr lang="ru-RU" sz="1700" b="1" dirty="0" smtClean="0"/>
              <a:t>7</a:t>
            </a:r>
            <a:r>
              <a:rPr lang="ru-RU" sz="1700" dirty="0" smtClean="0"/>
              <a:t> </a:t>
            </a:r>
            <a:r>
              <a:rPr lang="ru-RU" sz="1700" dirty="0"/>
              <a:t>иностранцев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700" b="1" dirty="0"/>
              <a:t>17</a:t>
            </a:r>
            <a:r>
              <a:rPr lang="ru-RU" sz="1700" dirty="0"/>
              <a:t> выпускников программы «</a:t>
            </a:r>
            <a:r>
              <a:rPr lang="ru-RU" sz="1700" dirty="0" err="1"/>
              <a:t>Постдок</a:t>
            </a:r>
            <a:r>
              <a:rPr lang="ru-RU" sz="1700" dirty="0"/>
              <a:t> в ТПУ» избраны по конкурсу на должности ППС и </a:t>
            </a:r>
            <a:r>
              <a:rPr lang="ru-RU" sz="1700" dirty="0" smtClean="0"/>
              <a:t>НС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700" dirty="0"/>
              <a:t>Научная продуктивность </a:t>
            </a:r>
            <a:r>
              <a:rPr lang="ru-RU" sz="1700" dirty="0" err="1"/>
              <a:t>постдоков</a:t>
            </a:r>
            <a:r>
              <a:rPr lang="ru-RU" sz="1700" dirty="0"/>
              <a:t> </a:t>
            </a:r>
            <a:r>
              <a:rPr lang="ru-RU" sz="1700" dirty="0" smtClean="0"/>
              <a:t>на </a:t>
            </a:r>
            <a:r>
              <a:rPr lang="ru-RU" sz="1700" dirty="0"/>
              <a:t>порядок превышает продуктивность </a:t>
            </a:r>
            <a:r>
              <a:rPr lang="ru-RU" sz="1700" dirty="0" smtClean="0"/>
              <a:t>среднестатистического НПР ТПУ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700" dirty="0" smtClean="0"/>
              <a:t>Приказом </a:t>
            </a:r>
            <a:r>
              <a:rPr lang="ru-RU" sz="1700" dirty="0"/>
              <a:t>от 29.04.2016 г. № 49/од введено в действие новое положение о конкурсе «</a:t>
            </a:r>
            <a:r>
              <a:rPr lang="ru-RU" sz="1700" dirty="0" err="1"/>
              <a:t>Постдок</a:t>
            </a:r>
            <a:r>
              <a:rPr lang="ru-RU" sz="1700" dirty="0"/>
              <a:t> в ТПУ», которое допускает к участию в конкурсе штатных сотрудников ТПУ, активно работающих над докторской </a:t>
            </a:r>
            <a:r>
              <a:rPr lang="ru-RU" sz="1700" dirty="0" smtClean="0"/>
              <a:t>диссертацией</a:t>
            </a:r>
          </a:p>
          <a:p>
            <a:pPr>
              <a:buFont typeface="Wingdings" panose="05000000000000000000" pitchFamily="2" charset="2"/>
              <a:buChar char="§"/>
            </a:pPr>
            <a:endParaRPr lang="ru-RU" sz="1800" b="1" dirty="0">
              <a:solidFill>
                <a:srgbClr val="6BBD21"/>
              </a:solidFill>
            </a:endParaRPr>
          </a:p>
          <a:p>
            <a:pPr marL="0" indent="0" fontAlgn="base">
              <a:spcBef>
                <a:spcPct val="0"/>
              </a:spcBef>
              <a:spcAft>
                <a:spcPts val="600"/>
              </a:spcAft>
              <a:buNone/>
            </a:pPr>
            <a:r>
              <a:rPr lang="ru-RU" altLang="ru-RU" sz="1800" b="1" dirty="0">
                <a:latin typeface="+mn-lt"/>
                <a:cs typeface="Arial" panose="020B0604020202020204" pitchFamily="34" charset="0"/>
              </a:rPr>
              <a:t>9.4. ПУТЕМ ОБЕСПЕЧЕНИЯ РОСТА ЧИСЛА ЗАЩИТ ДИССЕРТАЦИЙ С ЦЕЛЬЮ ПОВЫШЕНИЯ ОСТЕПЕНЁННОСТИ  ППС ТПУ ДО 100 %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700" kern="0" dirty="0"/>
              <a:t>В 2016 г. аспирантами и сотрудниками ТПУ защищено </a:t>
            </a:r>
            <a:r>
              <a:rPr lang="ru-RU" sz="1700" b="1" kern="0" dirty="0"/>
              <a:t>105</a:t>
            </a:r>
            <a:r>
              <a:rPr lang="ru-RU" sz="1700" kern="0" dirty="0"/>
              <a:t> </a:t>
            </a:r>
            <a:r>
              <a:rPr lang="ru-RU" sz="1700" kern="0" dirty="0" smtClean="0"/>
              <a:t>диссертаций (76 % от запланированного числа защит), </a:t>
            </a:r>
            <a:r>
              <a:rPr lang="ru-RU" sz="1700" kern="0" dirty="0"/>
              <a:t>в том числе </a:t>
            </a:r>
            <a:r>
              <a:rPr lang="ru-RU" sz="1700" b="1" kern="0" dirty="0"/>
              <a:t>12</a:t>
            </a:r>
            <a:r>
              <a:rPr lang="ru-RU" sz="1700" kern="0" dirty="0"/>
              <a:t> </a:t>
            </a:r>
            <a:r>
              <a:rPr lang="ru-RU" sz="1700" kern="0" dirty="0" smtClean="0"/>
              <a:t>докторских</a:t>
            </a:r>
            <a:endParaRPr lang="ru-RU" sz="1700" dirty="0" smtClean="0">
              <a:latin typeface="+mn-lt"/>
            </a:endParaRP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877" y="131553"/>
            <a:ext cx="7111087" cy="913803"/>
          </a:xfrm>
        </p:spPr>
        <p:txBody>
          <a:bodyPr anchor="ctr">
            <a:normAutofit/>
          </a:bodyPr>
          <a:lstStyle/>
          <a:p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ЗАДАЧА 9.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Развитие основного персонала 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ТПУ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7FC6-F44A-4DF0-9489-C88BB1E98AC9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089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451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64521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2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64523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4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5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6451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518" name="TextBox 11"/>
          <p:cNvSpPr txBox="1">
            <a:spLocks noChangeArrowheads="1"/>
          </p:cNvSpPr>
          <p:nvPr/>
        </p:nvSpPr>
        <p:spPr bwMode="auto">
          <a:xfrm>
            <a:off x="710165" y="1389609"/>
            <a:ext cx="10776987" cy="4078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ru-RU" altLang="ru-RU" sz="1800" b="1" dirty="0" smtClean="0">
                <a:latin typeface="+mn-lt"/>
              </a:rPr>
              <a:t>9.5. ПУТЕМ ЗАПУСКА МАСШТАБНОЙ ПРОГРАММЫ ИЗУЧЕНИЯ АНГЛИЙСКОГО ЯЗЫКА  СОТРУДНИКАМИ ТПУ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ru-RU" altLang="ru-RU" sz="1700" dirty="0" smtClean="0"/>
              <a:t>Английским </a:t>
            </a:r>
            <a:r>
              <a:rPr lang="ru-RU" altLang="ru-RU" sz="1700" dirty="0"/>
              <a:t>языком </a:t>
            </a:r>
            <a:r>
              <a:rPr lang="ru-RU" altLang="ru-RU" sz="1700" dirty="0" smtClean="0"/>
              <a:t>владеют 15 </a:t>
            </a:r>
            <a:r>
              <a:rPr lang="ru-RU" altLang="ru-RU" sz="1700" dirty="0"/>
              <a:t>% НПР </a:t>
            </a:r>
            <a:r>
              <a:rPr lang="ru-RU" altLang="ru-RU" sz="1700" dirty="0" smtClean="0"/>
              <a:t>ТПУ (</a:t>
            </a:r>
            <a:r>
              <a:rPr lang="ru-RU" altLang="ru-RU" sz="1700" b="1" dirty="0" smtClean="0"/>
              <a:t>364</a:t>
            </a:r>
            <a:r>
              <a:rPr lang="ru-RU" altLang="ru-RU" sz="1700" dirty="0" smtClean="0"/>
              <a:t> </a:t>
            </a:r>
            <a:r>
              <a:rPr lang="ru-RU" altLang="ru-RU" sz="1700" dirty="0"/>
              <a:t>человека</a:t>
            </a:r>
            <a:r>
              <a:rPr lang="ru-RU" altLang="ru-RU" sz="1700" dirty="0" smtClean="0"/>
              <a:t>), что подтверждено сертификатами                     </a:t>
            </a:r>
            <a:r>
              <a:rPr lang="en-US" sz="1700" dirty="0" smtClean="0"/>
              <a:t>C</a:t>
            </a:r>
            <a:r>
              <a:rPr lang="ru-RU" sz="1700" baseline="-25000" dirty="0"/>
              <a:t>1 </a:t>
            </a:r>
            <a:r>
              <a:rPr lang="ru-RU" altLang="ru-RU" sz="1700" dirty="0" smtClean="0"/>
              <a:t>(уровень </a:t>
            </a:r>
            <a:r>
              <a:rPr lang="ru-RU" altLang="ru-RU" sz="1700" dirty="0"/>
              <a:t>профессионального владения) и </a:t>
            </a:r>
            <a:r>
              <a:rPr lang="en-US" sz="1700" dirty="0"/>
              <a:t>B</a:t>
            </a:r>
            <a:r>
              <a:rPr lang="ru-RU" sz="1700" baseline="-25000" dirty="0"/>
              <a:t>2 </a:t>
            </a:r>
            <a:r>
              <a:rPr lang="ru-RU" altLang="ru-RU" sz="1700" dirty="0" smtClean="0"/>
              <a:t>(пороговый </a:t>
            </a:r>
            <a:r>
              <a:rPr lang="ru-RU" altLang="ru-RU" sz="1700" dirty="0"/>
              <a:t>продвинутый уровень</a:t>
            </a:r>
            <a:r>
              <a:rPr lang="ru-RU" altLang="ru-RU" sz="1700" dirty="0" smtClean="0"/>
              <a:t>)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ru-RU" altLang="ru-RU" sz="1700" dirty="0" smtClean="0"/>
              <a:t>Приказом </a:t>
            </a:r>
            <a:r>
              <a:rPr lang="ru-RU" altLang="ru-RU" sz="1700" dirty="0"/>
              <a:t>от </a:t>
            </a:r>
            <a:r>
              <a:rPr lang="ru-RU" altLang="ru-RU" sz="1700" dirty="0" smtClean="0"/>
              <a:t>12.02.2016 г. </a:t>
            </a:r>
            <a:r>
              <a:rPr lang="ru-RU" sz="1700" dirty="0"/>
              <a:t>№ 7/од «Об утверждении в новой редакции Положения о порядке замещения должностей педагогических работников, относящихся к ППС, и Положения о кадровой комиссии института» введен ряд дополнительных квалификационных требований к ППС, в том числе владение иностранным </a:t>
            </a:r>
            <a:r>
              <a:rPr lang="ru-RU" sz="1700" dirty="0" smtClean="0"/>
              <a:t>языком на </a:t>
            </a:r>
            <a:r>
              <a:rPr lang="ru-RU" sz="1700" dirty="0"/>
              <a:t>уровне </a:t>
            </a:r>
            <a:r>
              <a:rPr lang="en-US" sz="1700" dirty="0"/>
              <a:t>B</a:t>
            </a:r>
            <a:r>
              <a:rPr lang="ru-RU" sz="1700" baseline="-25000" dirty="0"/>
              <a:t>1</a:t>
            </a:r>
            <a:r>
              <a:rPr lang="ru-RU" sz="1700" dirty="0"/>
              <a:t> </a:t>
            </a:r>
            <a:r>
              <a:rPr lang="ru-RU" sz="1700" dirty="0" smtClean="0"/>
              <a:t>(пороговый </a:t>
            </a:r>
            <a:r>
              <a:rPr lang="ru-RU" sz="1700" dirty="0"/>
              <a:t>уровень</a:t>
            </a:r>
            <a:r>
              <a:rPr lang="ru-RU" sz="1700" dirty="0" smtClean="0"/>
              <a:t>)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ru-RU" sz="1800" b="1" dirty="0" smtClean="0">
                <a:latin typeface="+mn-lt"/>
              </a:rPr>
              <a:t>9.6. </a:t>
            </a:r>
            <a:r>
              <a:rPr lang="ru-RU" sz="1800" b="1" dirty="0">
                <a:latin typeface="+mn-lt"/>
              </a:rPr>
              <a:t>ПУТЕМ СИСТЕМАТИЧЕСКОГО ПОВЫШЕНИЯ КВАЛИФИКАЦИИ ЗАВЕДУЮЩИХ КАФЕДРАМИ И  ЛАБОРАТОРИЯМИ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ru-RU" sz="1700" dirty="0"/>
              <a:t>Для вновь избранных заведующих </a:t>
            </a:r>
            <a:r>
              <a:rPr lang="ru-RU" sz="1700" dirty="0" smtClean="0"/>
              <a:t>кафедрами</a:t>
            </a:r>
            <a:r>
              <a:rPr lang="ru-RU" sz="1700" dirty="0"/>
              <a:t> </a:t>
            </a:r>
            <a:r>
              <a:rPr lang="ru-RU" sz="1700" dirty="0" smtClean="0"/>
              <a:t>разработана </a:t>
            </a:r>
            <a:r>
              <a:rPr lang="ru-RU" sz="1700" dirty="0"/>
              <a:t>и реализована </a:t>
            </a:r>
            <a:r>
              <a:rPr lang="ru-RU" sz="1700" dirty="0" smtClean="0"/>
              <a:t>72-часовая программа повышения квалификации «</a:t>
            </a:r>
            <a:r>
              <a:rPr lang="ru-RU" sz="1700" dirty="0"/>
              <a:t>Управленческие компетенции для вновь избранных заведующих кафедрами</a:t>
            </a:r>
            <a:r>
              <a:rPr lang="ru-RU" sz="1700" dirty="0" smtClean="0"/>
              <a:t>»</a:t>
            </a:r>
            <a:endParaRPr lang="ru-RU" sz="1700" dirty="0"/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ru-RU" sz="1700" dirty="0" smtClean="0"/>
              <a:t> </a:t>
            </a:r>
            <a:r>
              <a:rPr lang="ru-RU" sz="1700" dirty="0"/>
              <a:t>Аттестовано </a:t>
            </a:r>
            <a:r>
              <a:rPr lang="ru-RU" sz="1700" b="1" dirty="0"/>
              <a:t>14</a:t>
            </a:r>
            <a:r>
              <a:rPr lang="ru-RU" sz="1700" dirty="0"/>
              <a:t> слушателей из </a:t>
            </a:r>
            <a:r>
              <a:rPr lang="ru-RU" sz="1700" b="1" dirty="0" smtClean="0"/>
              <a:t>18</a:t>
            </a:r>
            <a:endParaRPr lang="ru-RU" sz="1500" b="1" kern="0" dirty="0"/>
          </a:p>
        </p:txBody>
      </p:sp>
      <p:sp>
        <p:nvSpPr>
          <p:cNvPr id="1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877" y="131553"/>
            <a:ext cx="7111087" cy="913803"/>
          </a:xfrm>
        </p:spPr>
        <p:txBody>
          <a:bodyPr anchor="ctr">
            <a:normAutofit/>
          </a:bodyPr>
          <a:lstStyle/>
          <a:p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ЗАДАЧА 9.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Развитие основного персонала 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ТПУ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7FC6-F44A-4DF0-9489-C88BB1E98AC9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938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451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64521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2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64523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4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5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6451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518" name="TextBox 11"/>
          <p:cNvSpPr txBox="1">
            <a:spLocks noChangeArrowheads="1"/>
          </p:cNvSpPr>
          <p:nvPr/>
        </p:nvSpPr>
        <p:spPr bwMode="auto">
          <a:xfrm>
            <a:off x="710165" y="1447357"/>
            <a:ext cx="10972799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800" b="1" dirty="0" smtClean="0">
                <a:latin typeface="+mn-lt"/>
              </a:rPr>
              <a:t>9.</a:t>
            </a:r>
            <a:r>
              <a:rPr lang="en-US" sz="1800" b="1" dirty="0" smtClean="0">
                <a:latin typeface="+mn-lt"/>
              </a:rPr>
              <a:t>7</a:t>
            </a:r>
            <a:r>
              <a:rPr lang="ru-RU" sz="1800" b="1" dirty="0" smtClean="0">
                <a:latin typeface="+mn-lt"/>
              </a:rPr>
              <a:t>. ПУТЕМ СОЗДАНИЯ ТАНДЕМОВ «НПР ТПУ – ТРУДОУСТРОЕННЫЙ В ТПУ КАК НПР ГРАЖДАНИН ЗАРУБЕЖНОЙ СТРАНЫ» С ЦЕЛЬЮ ОПЕРАТИВНОГО ОСВОЕНИЯ ЛУЧШИХ ЗАРУБЕЖНЫХ ПРАКТИК 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700" dirty="0" smtClean="0"/>
              <a:t>Подготовлена концепция создания «тандемов», в основе </a:t>
            </a:r>
            <a:r>
              <a:rPr lang="ru-RU" sz="1700" dirty="0"/>
              <a:t>которой механизм </a:t>
            </a:r>
            <a:r>
              <a:rPr lang="ru-RU" sz="1700" dirty="0" smtClean="0"/>
              <a:t>офсетной </a:t>
            </a:r>
            <a:r>
              <a:rPr lang="ru-RU" sz="1700" dirty="0"/>
              <a:t>сделки</a:t>
            </a:r>
            <a:endParaRPr lang="ru-RU" sz="1700" dirty="0" smtClean="0"/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700" dirty="0" smtClean="0"/>
              <a:t>Созданы </a:t>
            </a:r>
            <a:r>
              <a:rPr lang="ru-RU" sz="1700" b="1" dirty="0"/>
              <a:t>3</a:t>
            </a:r>
            <a:r>
              <a:rPr lang="ru-RU" sz="1700" dirty="0"/>
              <a:t> первых </a:t>
            </a:r>
            <a:r>
              <a:rPr lang="ru-RU" sz="1700" dirty="0" smtClean="0"/>
              <a:t>«тандема» (</a:t>
            </a:r>
            <a:r>
              <a:rPr lang="ru-RU" sz="1700" b="1" dirty="0"/>
              <a:t>20</a:t>
            </a:r>
            <a:r>
              <a:rPr lang="ru-RU" sz="1700" dirty="0"/>
              <a:t> </a:t>
            </a:r>
            <a:r>
              <a:rPr lang="ru-RU" sz="1700" dirty="0" smtClean="0"/>
              <a:t>человек) в ИК</a:t>
            </a:r>
            <a:endParaRPr lang="en-US" sz="1700" dirty="0" smtClean="0"/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700" dirty="0" smtClean="0"/>
              <a:t>Формируются </a:t>
            </a:r>
            <a:r>
              <a:rPr lang="ru-RU" sz="1700" dirty="0"/>
              <a:t>новые «</a:t>
            </a:r>
            <a:r>
              <a:rPr lang="ru-RU" sz="1700" dirty="0" smtClean="0"/>
              <a:t>тандемы» </a:t>
            </a:r>
            <a:endParaRPr lang="ru-RU" sz="1700" dirty="0"/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877" y="131553"/>
            <a:ext cx="7111087" cy="913803"/>
          </a:xfrm>
        </p:spPr>
        <p:txBody>
          <a:bodyPr anchor="b">
            <a:normAutofit/>
          </a:bodyPr>
          <a:lstStyle/>
          <a:p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ЗАДАЧА 9.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Развитие основного персонала 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ТПУ.</a:t>
            </a:r>
          </a:p>
        </p:txBody>
      </p:sp>
      <p:sp>
        <p:nvSpPr>
          <p:cNvPr id="16" name="TextBox 11"/>
          <p:cNvSpPr txBox="1">
            <a:spLocks noChangeArrowheads="1"/>
          </p:cNvSpPr>
          <p:nvPr/>
        </p:nvSpPr>
        <p:spPr bwMode="auto">
          <a:xfrm>
            <a:off x="6101254" y="3810000"/>
            <a:ext cx="5581709" cy="2231380"/>
          </a:xfrm>
          <a:prstGeom prst="rect">
            <a:avLst/>
          </a:prstGeom>
          <a:solidFill>
            <a:schemeClr val="bg2"/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700" dirty="0" smtClean="0"/>
              <a:t>Свободное владение английским языком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700" dirty="0" smtClean="0"/>
              <a:t>Широкие академические связи с зарубежными коллегами, в том числе совместные публикации в высокорейтинговых журналах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700" dirty="0" smtClean="0"/>
              <a:t>Высокое качество преподавания, участие в создании новых образовательных программ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700" dirty="0" smtClean="0"/>
              <a:t>Гранты и договоры, в том числе международные</a:t>
            </a:r>
            <a:endParaRPr lang="ru-RU" sz="170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710165" y="4648199"/>
            <a:ext cx="1590482" cy="58102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11"/>
          <p:cNvSpPr txBox="1">
            <a:spLocks noChangeArrowheads="1"/>
          </p:cNvSpPr>
          <p:nvPr/>
        </p:nvSpPr>
        <p:spPr bwMode="auto">
          <a:xfrm>
            <a:off x="897600" y="4763642"/>
            <a:ext cx="12156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НПР ТПУ</a:t>
            </a:r>
            <a:endParaRPr lang="ru-RU" sz="1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426498" y="4657724"/>
            <a:ext cx="1640410" cy="58102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11"/>
          <p:cNvSpPr txBox="1">
            <a:spLocks noChangeArrowheads="1"/>
          </p:cNvSpPr>
          <p:nvPr/>
        </p:nvSpPr>
        <p:spPr bwMode="auto">
          <a:xfrm>
            <a:off x="3403056" y="4693482"/>
            <a:ext cx="172139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НПР </a:t>
            </a:r>
            <a:b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зарубежной страны</a:t>
            </a:r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9" name="TextBox 11"/>
          <p:cNvSpPr txBox="1">
            <a:spLocks noChangeArrowheads="1"/>
          </p:cNvSpPr>
          <p:nvPr/>
        </p:nvSpPr>
        <p:spPr bwMode="auto">
          <a:xfrm>
            <a:off x="2300647" y="4305566"/>
            <a:ext cx="112585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8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+</a:t>
            </a:r>
            <a:endParaRPr lang="ru-RU" sz="8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0" name="TextBox 11"/>
          <p:cNvSpPr txBox="1">
            <a:spLocks noChangeArrowheads="1"/>
          </p:cNvSpPr>
          <p:nvPr/>
        </p:nvSpPr>
        <p:spPr bwMode="auto">
          <a:xfrm>
            <a:off x="5096675" y="4248416"/>
            <a:ext cx="101624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8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=</a:t>
            </a:r>
            <a:endParaRPr lang="ru-RU" sz="8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491" y="3457574"/>
            <a:ext cx="1389830" cy="951499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3973" y="3453142"/>
            <a:ext cx="1389830" cy="951499"/>
          </a:xfrm>
          <a:prstGeom prst="rect">
            <a:avLst/>
          </a:prstGeom>
        </p:spPr>
      </p:pic>
      <p:sp>
        <p:nvSpPr>
          <p:cNvPr id="33" name="TextBox 11"/>
          <p:cNvSpPr txBox="1">
            <a:spLocks noChangeArrowheads="1"/>
          </p:cNvSpPr>
          <p:nvPr/>
        </p:nvSpPr>
        <p:spPr bwMode="auto">
          <a:xfrm>
            <a:off x="3802902" y="4085024"/>
            <a:ext cx="7855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b="1" dirty="0" smtClean="0">
                <a:solidFill>
                  <a:schemeClr val="bg1"/>
                </a:solidFill>
              </a:rPr>
              <a:t>PhD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7FC6-F44A-4DF0-9489-C88BB1E98AC9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177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451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64521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2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64523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4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5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6451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4592026" y="3152"/>
            <a:ext cx="7111087" cy="10786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ЗАДАЧА 10.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Увеличение доли сотрудников ТПУ, вовлеченных в процессы изменений (трансформации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14" name="TextBox 11"/>
          <p:cNvSpPr txBox="1">
            <a:spLocks noChangeArrowheads="1"/>
          </p:cNvSpPr>
          <p:nvPr/>
        </p:nvSpPr>
        <p:spPr bwMode="auto">
          <a:xfrm>
            <a:off x="710165" y="1459590"/>
            <a:ext cx="11149283" cy="4478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ru-RU" altLang="ru-RU" sz="1800" b="1" dirty="0" smtClean="0">
                <a:latin typeface="+mn-lt"/>
              </a:rPr>
              <a:t>10.1. ПУТЕМ ПЕРЕВОДА НА ЭФФЕКТИВНЫЙ КОНТРАКТ С 1.01.2016 Г. ВСЕХ КАТЕГОРИЙ  СОТРУДНИКОВ ТПУ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ru-RU" altLang="ru-RU" sz="1700" dirty="0" smtClean="0"/>
              <a:t>На </a:t>
            </a:r>
            <a:r>
              <a:rPr lang="ru-RU" altLang="ru-RU" sz="1700" dirty="0"/>
              <a:t>эффективный контракт </a:t>
            </a:r>
            <a:r>
              <a:rPr lang="ru-RU" altLang="ru-RU" sz="1700" dirty="0" smtClean="0"/>
              <a:t>переведены </a:t>
            </a:r>
            <a:r>
              <a:rPr lang="ru-RU" altLang="ru-RU" sz="1700" b="1" dirty="0" smtClean="0"/>
              <a:t>3700</a:t>
            </a:r>
            <a:r>
              <a:rPr lang="ru-RU" altLang="ru-RU" sz="1700" dirty="0" smtClean="0"/>
              <a:t> </a:t>
            </a:r>
            <a:r>
              <a:rPr lang="ru-RU" altLang="ru-RU" sz="1700" dirty="0"/>
              <a:t>сотрудников категорий АУП, ПОП, УВП </a:t>
            </a:r>
            <a:r>
              <a:rPr lang="ru-RU" altLang="ru-RU" sz="1700" dirty="0" smtClean="0"/>
              <a:t>(приказ от </a:t>
            </a:r>
            <a:r>
              <a:rPr lang="ru-RU" altLang="ru-RU" sz="1700" dirty="0"/>
              <a:t>30.12.2015 </a:t>
            </a:r>
            <a:r>
              <a:rPr lang="ru-RU" altLang="ru-RU" sz="1700" dirty="0" smtClean="0"/>
              <a:t>г. № </a:t>
            </a:r>
            <a:r>
              <a:rPr lang="ru-RU" altLang="ru-RU" sz="1700" dirty="0"/>
              <a:t>142/од «Об утверждении Регламента управления системой эффективного контракта работников из числа АУП, ПОП, УВП</a:t>
            </a:r>
            <a:r>
              <a:rPr lang="ru-RU" altLang="ru-RU" sz="1700" dirty="0" smtClean="0"/>
              <a:t>»)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ru-RU" altLang="ru-RU" sz="1500" dirty="0"/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ru-RU" altLang="ru-RU" sz="1800" b="1" dirty="0" smtClean="0">
                <a:latin typeface="+mn-lt"/>
              </a:rPr>
              <a:t>10.2. ПУТЕМ СОВЕРШЕНСТВОВАНИЯ УЧЕТНОЙ ПОЛИТИКИ И САМОЙ СИСТЕМЫ ЭФФЕКТИВНОГО КОНТРАКТА</a:t>
            </a:r>
          </a:p>
          <a:p>
            <a:pPr marL="0" indent="0" fontAlgn="t"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1700" dirty="0" smtClean="0"/>
              <a:t>Новации </a:t>
            </a:r>
            <a:r>
              <a:rPr lang="ru-RU" sz="1700" dirty="0"/>
              <a:t>в системе эффективного контракта</a:t>
            </a:r>
            <a:r>
              <a:rPr lang="ru-RU" sz="1700" i="1" dirty="0"/>
              <a:t> </a:t>
            </a:r>
            <a:r>
              <a:rPr lang="ru-RU" sz="1700" dirty="0"/>
              <a:t>введены в действие </a:t>
            </a:r>
            <a:r>
              <a:rPr lang="ru-RU" sz="1700" dirty="0" smtClean="0"/>
              <a:t>приказами</a:t>
            </a:r>
            <a:r>
              <a:rPr lang="ru-RU" sz="1700" dirty="0"/>
              <a:t>: </a:t>
            </a:r>
          </a:p>
          <a:p>
            <a:pPr lvl="0" fontAlgn="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700" dirty="0"/>
              <a:t>от 23.05.2016 г. № 54/од «Об утверждении Регламента управления системой эффективного контракта НПР ТПУ в новой редакции</a:t>
            </a:r>
            <a:r>
              <a:rPr lang="ru-RU" sz="1700" dirty="0" smtClean="0"/>
              <a:t>» </a:t>
            </a:r>
            <a:endParaRPr lang="ru-RU" sz="1700" dirty="0"/>
          </a:p>
          <a:p>
            <a:pPr lvl="0" fontAlgn="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700" dirty="0"/>
              <a:t>от 30.06.2016 г. № 87/од «Об утверждении Регламентов учета показателей (критериев) результативности академической деятельности и качества научной активности в новой редакции» (актуализировано </a:t>
            </a:r>
            <a:r>
              <a:rPr lang="ru-RU" sz="1700" dirty="0" smtClean="0"/>
              <a:t/>
            </a:r>
            <a:br>
              <a:rPr lang="ru-RU" sz="1700" dirty="0" smtClean="0"/>
            </a:br>
            <a:r>
              <a:rPr lang="ru-RU" sz="1700" b="1" dirty="0" smtClean="0"/>
              <a:t>25</a:t>
            </a:r>
            <a:r>
              <a:rPr lang="ru-RU" sz="1700" dirty="0" smtClean="0"/>
              <a:t> </a:t>
            </a:r>
            <a:r>
              <a:rPr lang="ru-RU" sz="1700" dirty="0"/>
              <a:t>регламентов</a:t>
            </a:r>
            <a:r>
              <a:rPr lang="ru-RU" sz="1700" dirty="0" smtClean="0"/>
              <a:t>) </a:t>
            </a:r>
          </a:p>
          <a:p>
            <a:pPr fontAlgn="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700" dirty="0"/>
              <a:t>Проведено </a:t>
            </a:r>
            <a:r>
              <a:rPr lang="ru-RU" sz="1700" b="1" dirty="0"/>
              <a:t>15</a:t>
            </a:r>
            <a:r>
              <a:rPr lang="ru-RU" sz="1700" dirty="0"/>
              <a:t> заседаний Комиссии по спорным ситуациям. </a:t>
            </a:r>
            <a:r>
              <a:rPr lang="ru-RU" sz="1800" dirty="0" smtClean="0"/>
              <a:t>Из </a:t>
            </a:r>
            <a:r>
              <a:rPr lang="ru-RU" sz="1800" b="1" dirty="0"/>
              <a:t>243</a:t>
            </a:r>
            <a:r>
              <a:rPr lang="ru-RU" sz="1800" dirty="0"/>
              <a:t> обращений НПР рассмотрено положительно </a:t>
            </a:r>
            <a:r>
              <a:rPr lang="ru-RU" sz="1800" b="1" dirty="0"/>
              <a:t>151</a:t>
            </a:r>
            <a:r>
              <a:rPr lang="ru-RU" sz="1800" dirty="0"/>
              <a:t> (62,1 </a:t>
            </a:r>
            <a:r>
              <a:rPr lang="ru-RU" sz="1800" dirty="0" smtClean="0"/>
              <a:t>%) </a:t>
            </a:r>
            <a:endParaRPr lang="ru-RU" sz="16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7FC6-F44A-4DF0-9489-C88BB1E98AC9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524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451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64521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2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64523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4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5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6451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518" name="TextBox 11"/>
          <p:cNvSpPr txBox="1">
            <a:spLocks noChangeArrowheads="1"/>
          </p:cNvSpPr>
          <p:nvPr/>
        </p:nvSpPr>
        <p:spPr bwMode="auto">
          <a:xfrm>
            <a:off x="710164" y="1302331"/>
            <a:ext cx="11043686" cy="463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ru-RU" altLang="ru-RU" sz="1800" b="1" dirty="0" smtClean="0">
                <a:latin typeface="+mn-lt"/>
              </a:rPr>
              <a:t>10.3. ПУТЕМ ВНЕДРЕНИЯ НОВОЙ СИСТЕМЫ НАЙМА НПР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ru-RU" altLang="ru-RU" sz="1700" dirty="0" smtClean="0"/>
              <a:t>Все кандидатуры, участвующие в конкурсе на должность профессора и доцента, рассматриваются: 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1700" dirty="0" smtClean="0"/>
              <a:t>на кадровых аттестационных комиссиях институтов ТПУ с участием внешних экспертов</a:t>
            </a:r>
            <a:endParaRPr lang="ru-RU" altLang="ru-RU" sz="1700" dirty="0"/>
          </a:p>
          <a:p>
            <a:pPr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1700" dirty="0" smtClean="0"/>
              <a:t>на Ученом совете университета</a:t>
            </a:r>
            <a:endParaRPr lang="ru-RU" altLang="ru-RU" sz="1700" dirty="0"/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ru-RU" altLang="ru-RU" sz="1700" dirty="0"/>
              <a:t>В 2016 г.  Ученым советом ТПУ </a:t>
            </a:r>
            <a:r>
              <a:rPr lang="ru-RU" altLang="ru-RU" sz="1700" dirty="0" smtClean="0"/>
              <a:t>рассмотрено </a:t>
            </a:r>
            <a:r>
              <a:rPr lang="ru-RU" altLang="ru-RU" sz="1700" b="1" dirty="0"/>
              <a:t>243</a:t>
            </a:r>
            <a:r>
              <a:rPr lang="ru-RU" altLang="ru-RU" sz="1700" dirty="0"/>
              <a:t> кандидатуры на должности профессора и доцента: </a:t>
            </a:r>
            <a:endParaRPr lang="en-US" altLang="ru-RU" sz="1700" dirty="0"/>
          </a:p>
          <a:p>
            <a:pPr lvl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ru-RU" altLang="ru-RU" sz="1700" b="1" dirty="0" smtClean="0"/>
              <a:t>23</a:t>
            </a:r>
            <a:r>
              <a:rPr lang="ru-RU" altLang="ru-RU" sz="1700" dirty="0" smtClean="0"/>
              <a:t> (</a:t>
            </a:r>
            <a:r>
              <a:rPr lang="ru-RU" altLang="ru-RU" sz="1700" dirty="0"/>
              <a:t>9,5 </a:t>
            </a:r>
            <a:r>
              <a:rPr lang="ru-RU" altLang="ru-RU" sz="1700" dirty="0" smtClean="0"/>
              <a:t>%) </a:t>
            </a:r>
            <a:r>
              <a:rPr lang="ru-RU" altLang="ru-RU" sz="1700" dirty="0"/>
              <a:t>из них</a:t>
            </a:r>
            <a:r>
              <a:rPr lang="ru-RU" altLang="ru-RU" sz="1700" dirty="0" smtClean="0"/>
              <a:t> </a:t>
            </a:r>
            <a:r>
              <a:rPr lang="ru-RU" altLang="ru-RU" sz="1700" dirty="0"/>
              <a:t>не поддержаны </a:t>
            </a:r>
            <a:r>
              <a:rPr lang="ru-RU" altLang="ru-RU" sz="1700" dirty="0" smtClean="0"/>
              <a:t>Ученым советом или </a:t>
            </a:r>
            <a:r>
              <a:rPr lang="ru-RU" altLang="ru-RU" sz="1700" dirty="0"/>
              <a:t>сняли </a:t>
            </a:r>
            <a:r>
              <a:rPr lang="ru-RU" altLang="ru-RU" sz="1700" dirty="0" smtClean="0"/>
              <a:t>свои </a:t>
            </a:r>
            <a:r>
              <a:rPr lang="ru-RU" altLang="ru-RU" sz="1700" dirty="0"/>
              <a:t>кандидатуры </a:t>
            </a:r>
            <a:r>
              <a:rPr lang="ru-RU" altLang="ru-RU" sz="1700" dirty="0" smtClean="0"/>
              <a:t>еще до рассмотрения</a:t>
            </a:r>
            <a:endParaRPr lang="ru-RU" altLang="ru-RU" sz="1700" dirty="0"/>
          </a:p>
          <a:p>
            <a:pPr lvl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ru-RU" altLang="ru-RU" sz="1700" dirty="0"/>
              <a:t>для </a:t>
            </a:r>
            <a:r>
              <a:rPr lang="ru-RU" altLang="ru-RU" sz="1700" b="1" dirty="0"/>
              <a:t>117</a:t>
            </a:r>
            <a:r>
              <a:rPr lang="ru-RU" altLang="ru-RU" sz="1700" dirty="0"/>
              <a:t> избранных по конкурсу (</a:t>
            </a:r>
            <a:r>
              <a:rPr lang="ru-RU" altLang="ru-RU" sz="1700" dirty="0" smtClean="0"/>
              <a:t>48,2 %) </a:t>
            </a:r>
            <a:r>
              <a:rPr lang="ru-RU" altLang="ru-RU" sz="1700" dirty="0"/>
              <a:t>сроки трудовых договоров сокращены </a:t>
            </a:r>
            <a:endParaRPr lang="ru-RU" altLang="ru-RU" sz="1700" dirty="0" smtClean="0"/>
          </a:p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None/>
              <a:defRPr/>
            </a:pPr>
            <a:r>
              <a:rPr lang="ru-RU" altLang="ru-RU" sz="1800" b="1" dirty="0" smtClean="0">
                <a:latin typeface="+mn-lt"/>
              </a:rPr>
              <a:t>10.4. ПУТЕМ ПРИНЯТИЯ </a:t>
            </a:r>
            <a:r>
              <a:rPr lang="ru-RU" altLang="ru-RU" sz="1800" b="1" dirty="0">
                <a:latin typeface="+mn-lt"/>
              </a:rPr>
              <a:t>«ЭТИЧЕСКОГО КОДЕКСА ТПУ</a:t>
            </a:r>
            <a:r>
              <a:rPr lang="ru-RU" altLang="ru-RU" sz="1800" b="1" dirty="0" smtClean="0">
                <a:latin typeface="+mn-lt"/>
              </a:rPr>
              <a:t>»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700" b="1" dirty="0" smtClean="0">
                <a:solidFill>
                  <a:srgbClr val="6BBD21"/>
                </a:solidFill>
              </a:rPr>
              <a:t>«</a:t>
            </a:r>
            <a:r>
              <a:rPr lang="ru-RU" sz="1700" i="1" dirty="0" smtClean="0"/>
              <a:t>11</a:t>
            </a:r>
            <a:r>
              <a:rPr lang="ru-RU" sz="1700" i="1" dirty="0"/>
              <a:t>. В Томском политехническом университете работает конфиденциальный почтовый ящик, позволяющий любому члену сообщества ТПУ сообщить о нарушении Кодекса или направить свои предложения о его дополнении, приложив соответствующие материалы: </a:t>
            </a:r>
            <a:r>
              <a:rPr lang="ru-RU" sz="1700" b="1" i="1" dirty="0"/>
              <a:t>ethic_cod@tpu.ru</a:t>
            </a:r>
            <a:r>
              <a:rPr lang="ru-RU" sz="1700" i="1" dirty="0"/>
              <a:t>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700" i="1" dirty="0"/>
              <a:t>12. Ответственность за продвижение Кодекса и соблюдение этического поведения лежит на каждом сотруднике и учащемся университета. Актуальный текст Кодекса размещен по адресу: </a:t>
            </a:r>
            <a:r>
              <a:rPr lang="ru-RU" sz="1700" b="1" i="1" dirty="0" smtClean="0"/>
              <a:t>www.tpu.ru/</a:t>
            </a:r>
            <a:r>
              <a:rPr lang="ru-RU" sz="1700" b="1" i="1" dirty="0" err="1" smtClean="0"/>
              <a:t>ethic</a:t>
            </a:r>
            <a:r>
              <a:rPr lang="ru-RU" sz="1700" b="1" dirty="0" smtClean="0">
                <a:solidFill>
                  <a:srgbClr val="6BBD21"/>
                </a:solidFill>
              </a:rPr>
              <a:t>»</a:t>
            </a:r>
            <a:endParaRPr lang="ru-RU" altLang="ru-RU" sz="1500" dirty="0" smtClean="0">
              <a:solidFill>
                <a:srgbClr val="6BBD21"/>
              </a:solidFill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571877" y="131553"/>
            <a:ext cx="7111087" cy="9138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ЗАДАЧА 10.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Увеличение доли сотрудников ТПУ, вовлеченных в процессы изменений (трансформации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23" name="TextBox 11"/>
          <p:cNvSpPr txBox="1">
            <a:spLocks noChangeArrowheads="1"/>
          </p:cNvSpPr>
          <p:nvPr/>
        </p:nvSpPr>
        <p:spPr bwMode="auto">
          <a:xfrm>
            <a:off x="7621227" y="4006669"/>
            <a:ext cx="67627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>
              <a:buNone/>
            </a:pPr>
            <a:r>
              <a:rPr lang="ru-RU" sz="1600" b="1" dirty="0" smtClean="0">
                <a:solidFill>
                  <a:schemeClr val="bg1"/>
                </a:solidFill>
              </a:rPr>
              <a:t>9,5</a:t>
            </a:r>
            <a:r>
              <a:rPr lang="ru-RU" sz="1200" b="1" dirty="0" smtClean="0">
                <a:solidFill>
                  <a:schemeClr val="bg1"/>
                </a:solidFill>
              </a:rPr>
              <a:t> %</a:t>
            </a:r>
            <a:endParaRPr lang="ru-RU" altLang="ru-RU" sz="1200" dirty="0" smtClean="0">
              <a:solidFill>
                <a:schemeClr val="bg1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7FC6-F44A-4DF0-9489-C88BB1E98AC9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903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451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64521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2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64523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4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5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6451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518" name="TextBox 11"/>
          <p:cNvSpPr txBox="1">
            <a:spLocks noChangeArrowheads="1"/>
          </p:cNvSpPr>
          <p:nvPr/>
        </p:nvSpPr>
        <p:spPr bwMode="auto">
          <a:xfrm>
            <a:off x="710164" y="1461747"/>
            <a:ext cx="10853186" cy="3600986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ru-RU" altLang="ru-RU" sz="1800" b="1" dirty="0" smtClean="0">
                <a:latin typeface="+mn-lt"/>
              </a:rPr>
              <a:t>РАЗРАБОТАН ПРОЕКТ СТРАТЕГИИ </a:t>
            </a:r>
            <a:endParaRPr lang="en-US" altLang="ru-RU" sz="1800" b="1" dirty="0" smtClean="0">
              <a:latin typeface="+mn-lt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ru-RU" altLang="ru-RU" sz="1700" b="1" dirty="0" smtClean="0">
                <a:solidFill>
                  <a:srgbClr val="6BBD21"/>
                </a:solidFill>
                <a:cs typeface="Arial" panose="020B0604020202020204" pitchFamily="34" charset="0"/>
              </a:rPr>
              <a:t>Задачи</a:t>
            </a:r>
            <a:r>
              <a:rPr lang="ru-RU" altLang="ru-RU" sz="1700" b="1" dirty="0">
                <a:solidFill>
                  <a:srgbClr val="6BBD21"/>
                </a:solidFill>
                <a:cs typeface="Arial" panose="020B0604020202020204" pitchFamily="34" charset="0"/>
              </a:rPr>
              <a:t>: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ru-RU" altLang="ru-RU" sz="1700" dirty="0" smtClean="0">
                <a:cs typeface="Arial" panose="020B0604020202020204" pitchFamily="34" charset="0"/>
              </a:rPr>
              <a:t>Создание </a:t>
            </a:r>
            <a:r>
              <a:rPr lang="ru-RU" altLang="ru-RU" sz="1700" dirty="0">
                <a:cs typeface="Arial" panose="020B0604020202020204" pitchFamily="34" charset="0"/>
              </a:rPr>
              <a:t>комфортных условий для научного творчества, обеспечение привлекательности карьеры ученого и преподавателя </a:t>
            </a:r>
            <a:r>
              <a:rPr lang="ru-RU" altLang="ru-RU" sz="1700" dirty="0" smtClean="0">
                <a:cs typeface="Arial" panose="020B0604020202020204" pitchFamily="34" charset="0"/>
              </a:rPr>
              <a:t>ТПУ</a:t>
            </a:r>
            <a:endParaRPr lang="en-US" altLang="ru-RU" sz="1700" dirty="0" smtClean="0"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ru-RU" altLang="ru-RU" sz="1700" dirty="0" smtClean="0">
                <a:cs typeface="Arial" panose="020B0604020202020204" pitchFamily="34" charset="0"/>
              </a:rPr>
              <a:t>Рост </a:t>
            </a:r>
            <a:r>
              <a:rPr lang="ru-RU" altLang="ru-RU" sz="1700" dirty="0">
                <a:cs typeface="Arial" panose="020B0604020202020204" pitchFamily="34" charset="0"/>
              </a:rPr>
              <a:t>академической репутации посредством развития публикационной активности, международного научного </a:t>
            </a:r>
            <a:r>
              <a:rPr lang="ru-RU" altLang="ru-RU" sz="1700" dirty="0" smtClean="0">
                <a:cs typeface="Arial" panose="020B0604020202020204" pitchFamily="34" charset="0"/>
              </a:rPr>
              <a:t>сотрудничества</a:t>
            </a:r>
            <a:endParaRPr lang="en-US" altLang="ru-RU" sz="1700" dirty="0" smtClean="0"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ru-RU" altLang="ru-RU" sz="1700" dirty="0" smtClean="0">
                <a:cs typeface="Arial" panose="020B0604020202020204" pitchFamily="34" charset="0"/>
              </a:rPr>
              <a:t>Развитие </a:t>
            </a:r>
            <a:r>
              <a:rPr lang="ru-RU" altLang="ru-RU" sz="1700" dirty="0">
                <a:cs typeface="Arial" panose="020B0604020202020204" pitchFamily="34" charset="0"/>
              </a:rPr>
              <a:t>системы подготовки кадров высшей </a:t>
            </a:r>
            <a:r>
              <a:rPr lang="ru-RU" altLang="ru-RU" sz="1700" dirty="0" smtClean="0">
                <a:cs typeface="Arial" panose="020B0604020202020204" pitchFamily="34" charset="0"/>
              </a:rPr>
              <a:t>квалификации</a:t>
            </a:r>
            <a:endParaRPr lang="en-US" altLang="ru-RU" sz="1700" dirty="0" smtClean="0"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ru-RU" altLang="ru-RU" sz="1700" dirty="0" smtClean="0">
                <a:cs typeface="Arial" panose="020B0604020202020204" pitchFamily="34" charset="0"/>
              </a:rPr>
              <a:t>Формирование </a:t>
            </a:r>
            <a:r>
              <a:rPr lang="ru-RU" altLang="ru-RU" sz="1700" dirty="0">
                <a:cs typeface="Arial" panose="020B0604020202020204" pitchFamily="34" charset="0"/>
              </a:rPr>
              <a:t>эффективной системы управления </a:t>
            </a:r>
            <a:r>
              <a:rPr lang="ru-RU" altLang="ru-RU" sz="1700" dirty="0" smtClean="0">
                <a:cs typeface="Arial" panose="020B0604020202020204" pitchFamily="34" charset="0"/>
              </a:rPr>
              <a:t>научно-исследовательской деятельностью, </a:t>
            </a:r>
            <a:r>
              <a:rPr lang="ru-RU" altLang="ru-RU" sz="1700" dirty="0">
                <a:cs typeface="Arial" panose="020B0604020202020204" pitchFamily="34" charset="0"/>
              </a:rPr>
              <a:t>обеспечивающей инновационную привлекательность </a:t>
            </a:r>
            <a:r>
              <a:rPr lang="ru-RU" altLang="ru-RU" sz="1700" dirty="0" smtClean="0">
                <a:cs typeface="Arial" panose="020B0604020202020204" pitchFamily="34" charset="0"/>
              </a:rPr>
              <a:t>университета</a:t>
            </a:r>
            <a:endParaRPr lang="en-US" altLang="ru-RU" sz="1700" dirty="0" smtClean="0"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ru-RU" altLang="ru-RU" sz="1700" dirty="0" smtClean="0">
                <a:cs typeface="Arial" panose="020B0604020202020204" pitchFamily="34" charset="0"/>
              </a:rPr>
              <a:t>Проведение </a:t>
            </a:r>
            <a:r>
              <a:rPr lang="ru-RU" altLang="ru-RU" sz="1700" dirty="0">
                <a:cs typeface="Arial" panose="020B0604020202020204" pitchFamily="34" charset="0"/>
              </a:rPr>
              <a:t>исследований мирового уровня в области </a:t>
            </a:r>
            <a:r>
              <a:rPr lang="ru-RU" altLang="ru-RU" sz="1700" dirty="0" err="1">
                <a:cs typeface="Arial" panose="020B0604020202020204" pitchFamily="34" charset="0"/>
              </a:rPr>
              <a:t>ресурсоэффективных</a:t>
            </a:r>
            <a:r>
              <a:rPr lang="ru-RU" altLang="ru-RU" sz="1700" dirty="0">
                <a:cs typeface="Arial" panose="020B0604020202020204" pitchFamily="34" charset="0"/>
              </a:rPr>
              <a:t> </a:t>
            </a:r>
            <a:r>
              <a:rPr lang="ru-RU" altLang="ru-RU" sz="1700" dirty="0" smtClean="0">
                <a:cs typeface="Arial" panose="020B0604020202020204" pitchFamily="34" charset="0"/>
              </a:rPr>
              <a:t>технологий</a:t>
            </a:r>
            <a:endParaRPr lang="en-US" altLang="ru-RU" sz="1700" dirty="0" smtClean="0"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ru-RU" altLang="ru-RU" sz="1700" dirty="0" smtClean="0">
                <a:cs typeface="Arial" panose="020B0604020202020204" pitchFamily="34" charset="0"/>
              </a:rPr>
              <a:t>Создание </a:t>
            </a:r>
            <a:r>
              <a:rPr lang="ru-RU" altLang="ru-RU" sz="1700" dirty="0">
                <a:cs typeface="Arial" panose="020B0604020202020204" pitchFamily="34" charset="0"/>
              </a:rPr>
              <a:t>системы коммерциализации результатов разработок и интеллектуальной </a:t>
            </a:r>
            <a:r>
              <a:rPr lang="ru-RU" altLang="ru-RU" sz="1700" dirty="0" smtClean="0">
                <a:cs typeface="Arial" panose="020B0604020202020204" pitchFamily="34" charset="0"/>
              </a:rPr>
              <a:t>собственности</a:t>
            </a:r>
            <a:endParaRPr lang="ru-RU" altLang="ru-RU" sz="1700" dirty="0">
              <a:cs typeface="Arial" panose="020B0604020202020204" pitchFamily="34" charset="0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4571877" y="131553"/>
            <a:ext cx="7111087" cy="9138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ЗАДАЧА 11.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Разработка Стратегии развития исследовательской 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деятельности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7FC6-F44A-4DF0-9489-C88BB1E98AC9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85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451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64521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2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64523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4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5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6451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51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877" y="3152"/>
            <a:ext cx="7391523" cy="1089829"/>
          </a:xfrm>
        </p:spPr>
        <p:txBody>
          <a:bodyPr anchor="ctr">
            <a:normAutofit fontScale="90000"/>
          </a:bodyPr>
          <a:lstStyle/>
          <a:p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ЗАДАЧА 12. Сдача в эксплуатацию бассейна «</a:t>
            </a:r>
            <a:r>
              <a:rPr lang="ru-RU" altLang="ru-RU" sz="1834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ТПУшный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» 3 марта 2016 г.</a:t>
            </a:r>
            <a:b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</a:b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и 1-й очереди Научного парка с 6 полностью укомплектованными и готовыми к работе лабораториями к 120-летию ТПУ </a:t>
            </a:r>
          </a:p>
        </p:txBody>
      </p:sp>
      <p:sp>
        <p:nvSpPr>
          <p:cNvPr id="64518" name="TextBox 11"/>
          <p:cNvSpPr txBox="1">
            <a:spLocks noChangeArrowheads="1"/>
          </p:cNvSpPr>
          <p:nvPr/>
        </p:nvSpPr>
        <p:spPr bwMode="auto">
          <a:xfrm>
            <a:off x="710614" y="1288549"/>
            <a:ext cx="6232446" cy="303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ru-RU" altLang="ru-RU" sz="1800" b="1" dirty="0" smtClean="0">
                <a:latin typeface="+mn-lt"/>
              </a:rPr>
              <a:t>12.1. БАССЕЙН «</a:t>
            </a:r>
            <a:r>
              <a:rPr lang="ru-RU" altLang="ru-RU" sz="1800" b="1" dirty="0" err="1">
                <a:latin typeface="+mn-lt"/>
              </a:rPr>
              <a:t>ТПУшный</a:t>
            </a:r>
            <a:r>
              <a:rPr lang="ru-RU" altLang="ru-RU" sz="1800" b="1" dirty="0" smtClean="0">
                <a:latin typeface="+mn-lt"/>
              </a:rPr>
              <a:t>»</a:t>
            </a:r>
          </a:p>
          <a:p>
            <a:pPr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altLang="ru-RU" sz="1700" dirty="0"/>
              <a:t>О</a:t>
            </a:r>
            <a:r>
              <a:rPr lang="ru-RU" altLang="ru-RU" sz="1700" dirty="0" smtClean="0"/>
              <a:t>ткрыт 3 марта 2016 г. с участием </a:t>
            </a:r>
            <a:r>
              <a:rPr lang="ru-RU" altLang="ru-RU" sz="1700" i="1" dirty="0" smtClean="0"/>
              <a:t>Сергея Нарышкина</a:t>
            </a:r>
            <a:r>
              <a:rPr lang="ru-RU" altLang="ru-RU" sz="1700" dirty="0" smtClean="0"/>
              <a:t> – Председателя Государственной Думы Федерального собрания Российской Федерации</a:t>
            </a:r>
          </a:p>
          <a:p>
            <a:pPr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altLang="ru-RU" sz="1700" dirty="0" smtClean="0"/>
              <a:t>11 мая 2016 г. – начало приема посетителей</a:t>
            </a:r>
          </a:p>
          <a:p>
            <a:pPr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altLang="ru-RU" sz="1700" dirty="0" smtClean="0"/>
              <a:t>С октября 2016 г. – начало занятий по физической культуре у студентов ТПУ</a:t>
            </a:r>
          </a:p>
          <a:p>
            <a:pPr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altLang="ru-RU" sz="1700" dirty="0" smtClean="0"/>
              <a:t>Стоимость строительства объекта - </a:t>
            </a:r>
            <a:r>
              <a:rPr lang="ru-RU" altLang="ru-RU" sz="1700" b="1" dirty="0" smtClean="0"/>
              <a:t>175,3 </a:t>
            </a:r>
            <a:r>
              <a:rPr lang="ru-RU" altLang="ru-RU" sz="1700" dirty="0" smtClean="0"/>
              <a:t>млн руб.,                в том числе </a:t>
            </a:r>
            <a:r>
              <a:rPr lang="ru-RU" altLang="ru-RU" sz="1700" b="1" dirty="0"/>
              <a:t>57,8</a:t>
            </a:r>
            <a:r>
              <a:rPr lang="ru-RU" altLang="ru-RU" sz="1700" dirty="0"/>
              <a:t> млн </a:t>
            </a:r>
            <a:r>
              <a:rPr lang="ru-RU" altLang="ru-RU" sz="1700" dirty="0" smtClean="0"/>
              <a:t>руб. – внебюджетные средства ТПУ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7" t="-56" r="14875"/>
          <a:stretch/>
        </p:blipFill>
        <p:spPr>
          <a:xfrm>
            <a:off x="9391650" y="1459999"/>
            <a:ext cx="2507249" cy="27310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4439" y="4266599"/>
            <a:ext cx="2494460" cy="16629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2"/>
          <a:stretch/>
        </p:blipFill>
        <p:spPr>
          <a:xfrm>
            <a:off x="752475" y="4266599"/>
            <a:ext cx="2176016" cy="16592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502"/>
          <a:stretch/>
        </p:blipFill>
        <p:spPr>
          <a:xfrm>
            <a:off x="5029474" y="4266600"/>
            <a:ext cx="1679322" cy="16586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4" r="23172"/>
          <a:stretch/>
        </p:blipFill>
        <p:spPr>
          <a:xfrm>
            <a:off x="6810374" y="1460482"/>
            <a:ext cx="2490215" cy="273052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9" r="8241"/>
          <a:stretch/>
        </p:blipFill>
        <p:spPr>
          <a:xfrm>
            <a:off x="3032340" y="4266599"/>
            <a:ext cx="1893285" cy="16629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45" y="4266599"/>
            <a:ext cx="2487945" cy="1658630"/>
          </a:xfrm>
          <a:prstGeom prst="rect">
            <a:avLst/>
          </a:prstGeom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7FC6-F44A-4DF0-9489-C88BB1E98AC9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841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451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64521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2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64523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4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5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6451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518" name="TextBox 11"/>
          <p:cNvSpPr txBox="1">
            <a:spLocks noChangeArrowheads="1"/>
          </p:cNvSpPr>
          <p:nvPr/>
        </p:nvSpPr>
        <p:spPr bwMode="auto">
          <a:xfrm>
            <a:off x="710166" y="1441161"/>
            <a:ext cx="5643010" cy="295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ru-RU" altLang="ru-RU" sz="1800" b="1" dirty="0" smtClean="0">
                <a:latin typeface="+mn-lt"/>
              </a:rPr>
              <a:t>12.2. 1-я очередь НАУЧНОГО ПАРКА </a:t>
            </a:r>
          </a:p>
          <a:p>
            <a:pPr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altLang="ru-RU" sz="1700" dirty="0" smtClean="0"/>
              <a:t>Открытие </a:t>
            </a:r>
            <a:r>
              <a:rPr lang="ru-RU" altLang="ru-RU" sz="1700" dirty="0"/>
              <a:t>11 </a:t>
            </a:r>
            <a:r>
              <a:rPr lang="ru-RU" altLang="ru-RU" sz="1700" dirty="0" smtClean="0"/>
              <a:t>мая 2016 года в день 120-летия ТПУ </a:t>
            </a:r>
          </a:p>
          <a:p>
            <a:pPr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altLang="ru-RU" sz="1700" dirty="0" smtClean="0"/>
              <a:t>Стоимость строительства объекта – </a:t>
            </a:r>
            <a:r>
              <a:rPr lang="ru-RU" altLang="ru-RU" sz="1700" b="1" dirty="0" smtClean="0"/>
              <a:t>109,9</a:t>
            </a:r>
            <a:r>
              <a:rPr lang="ru-RU" altLang="ru-RU" sz="1700" dirty="0" smtClean="0"/>
              <a:t> млн руб.</a:t>
            </a:r>
          </a:p>
          <a:p>
            <a:pPr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altLang="ru-RU" sz="1700" dirty="0" smtClean="0"/>
              <a:t>Оснащение </a:t>
            </a:r>
            <a:r>
              <a:rPr lang="ru-RU" altLang="ru-RU" sz="1700" dirty="0"/>
              <a:t>технологическими трубопроводами газоснабжения и </a:t>
            </a:r>
            <a:r>
              <a:rPr lang="ru-RU" altLang="ru-RU" sz="1700" dirty="0" smtClean="0"/>
              <a:t>высокого давления, </a:t>
            </a:r>
            <a:r>
              <a:rPr lang="ru-RU" altLang="ru-RU" sz="1700" dirty="0"/>
              <a:t>адаптированными системами водопровода и канализации, современной системой приточно-вытяжной вентиляции и кондиционирования, </a:t>
            </a:r>
            <a:r>
              <a:rPr lang="ru-RU" altLang="ru-RU" sz="1700" dirty="0" smtClean="0"/>
              <a:t>комплексом </a:t>
            </a:r>
            <a:r>
              <a:rPr lang="ru-RU" altLang="ru-RU" sz="1700" dirty="0"/>
              <a:t>видеонаблюдения </a:t>
            </a:r>
            <a:r>
              <a:rPr lang="ru-RU" altLang="ru-RU" sz="1700" dirty="0" smtClean="0"/>
              <a:t>(</a:t>
            </a:r>
            <a:r>
              <a:rPr lang="ru-RU" altLang="ru-RU" sz="1700" b="1" dirty="0"/>
              <a:t>40</a:t>
            </a:r>
            <a:r>
              <a:rPr lang="ru-RU" altLang="ru-RU" sz="1700" dirty="0"/>
              <a:t> млн руб. – внебюджетные средства ТПУ)</a:t>
            </a:r>
            <a:endParaRPr lang="ru-RU" altLang="ru-RU" sz="1700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06"/>
          <a:stretch/>
        </p:blipFill>
        <p:spPr>
          <a:xfrm>
            <a:off x="710165" y="4527757"/>
            <a:ext cx="2004460" cy="16539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82" r="2883"/>
          <a:stretch/>
        </p:blipFill>
        <p:spPr>
          <a:xfrm>
            <a:off x="10496358" y="4527250"/>
            <a:ext cx="1219392" cy="16544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0" r="13713"/>
          <a:stretch/>
        </p:blipFill>
        <p:spPr>
          <a:xfrm>
            <a:off x="6643437" y="4527757"/>
            <a:ext cx="1714500" cy="16539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7"/>
          <a:stretch/>
        </p:blipFill>
        <p:spPr>
          <a:xfrm>
            <a:off x="2819826" y="4527757"/>
            <a:ext cx="1970939" cy="16539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1" r="11064"/>
          <a:stretch/>
        </p:blipFill>
        <p:spPr>
          <a:xfrm>
            <a:off x="8460360" y="4527758"/>
            <a:ext cx="1948201" cy="165396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1" r="14520"/>
          <a:stretch/>
        </p:blipFill>
        <p:spPr>
          <a:xfrm>
            <a:off x="4893188" y="4527757"/>
            <a:ext cx="1647826" cy="1653968"/>
          </a:xfrm>
          <a:prstGeom prst="rect">
            <a:avLst/>
          </a:prstGeom>
        </p:spPr>
      </p:pic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4571877" y="179178"/>
            <a:ext cx="7391523" cy="9138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ЗАДАЧА 12. Сдача в эксплуатацию бассейна «</a:t>
            </a:r>
            <a:r>
              <a:rPr lang="ru-RU" altLang="ru-RU" sz="1834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ТПУшный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» 3 марта 2016 г.</a:t>
            </a:r>
            <a:b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</a:b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и 1-й очереди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Н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аучного парка с 6 полностью укомплектованными и готовыми к работе лабораториями к 120-летию ТПУ </a:t>
            </a:r>
          </a:p>
        </p:txBody>
      </p:sp>
      <p:sp>
        <p:nvSpPr>
          <p:cNvPr id="22" name="TextBox 11"/>
          <p:cNvSpPr txBox="1">
            <a:spLocks noChangeArrowheads="1"/>
          </p:cNvSpPr>
          <p:nvPr/>
        </p:nvSpPr>
        <p:spPr bwMode="auto">
          <a:xfrm>
            <a:off x="6577014" y="1437234"/>
            <a:ext cx="5272086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altLang="ru-RU" sz="1800" b="1" dirty="0" smtClean="0">
                <a:latin typeface="+mn-lt"/>
              </a:rPr>
              <a:t>В НАУЧНОМ ПАРКЕ размещены</a:t>
            </a:r>
            <a:r>
              <a:rPr lang="ru-RU" altLang="ru-RU" sz="1800" dirty="0" smtClean="0">
                <a:latin typeface="+mn-lt"/>
              </a:rPr>
              <a:t>: 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ru-RU" sz="1700" dirty="0" smtClean="0"/>
              <a:t>Центр </a:t>
            </a:r>
            <a:r>
              <a:rPr lang="ru-RU" altLang="ru-RU" sz="1700" dirty="0" err="1" smtClean="0"/>
              <a:t>ресурсоэффективного</a:t>
            </a:r>
            <a:r>
              <a:rPr lang="ru-RU" altLang="ru-RU" sz="1700" dirty="0" smtClean="0"/>
              <a:t> недропользования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ru-RU" sz="1700" dirty="0" smtClean="0"/>
              <a:t>Центр RASA в Томске</a:t>
            </a:r>
          </a:p>
          <a:p>
            <a:pPr lvl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ru-RU" sz="1700" dirty="0" smtClean="0"/>
              <a:t>Центр космических технологий</a:t>
            </a:r>
          </a:p>
          <a:p>
            <a:pPr lvl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ru-RU" sz="1700" dirty="0" smtClean="0"/>
              <a:t>Центр 3D-печати в условиях космоса</a:t>
            </a:r>
          </a:p>
          <a:p>
            <a:pPr lvl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ru-RU" sz="1700" dirty="0" smtClean="0"/>
              <a:t>Центр </a:t>
            </a:r>
            <a:r>
              <a:rPr lang="ru-RU" altLang="ru-RU" sz="1700" dirty="0"/>
              <a:t>коллективного </a:t>
            </a:r>
            <a:r>
              <a:rPr lang="ru-RU" altLang="ru-RU" sz="1700" dirty="0" smtClean="0"/>
              <a:t>пользования «Состав веществ и материалов»</a:t>
            </a:r>
          </a:p>
          <a:p>
            <a:pPr lvl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ru-RU" sz="1700" dirty="0" smtClean="0"/>
              <a:t>лаборатория промышленной робототехники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7FC6-F44A-4DF0-9489-C88BB1E98AC9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65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451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64521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2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64523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4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5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6451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518" name="TextBox 11"/>
          <p:cNvSpPr txBox="1">
            <a:spLocks noChangeArrowheads="1"/>
          </p:cNvSpPr>
          <p:nvPr/>
        </p:nvSpPr>
        <p:spPr bwMode="auto">
          <a:xfrm>
            <a:off x="710165" y="1437234"/>
            <a:ext cx="7557473" cy="387798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altLang="ru-RU" sz="1700" dirty="0" smtClean="0"/>
              <a:t>Разработана проектно-сметная документация, получено положительное заключение Государственной экспертизы                      ОГАУ «</a:t>
            </a:r>
            <a:r>
              <a:rPr lang="ru-RU" altLang="ru-RU" sz="1700" dirty="0" err="1" smtClean="0"/>
              <a:t>Томскгосэкспертиза</a:t>
            </a:r>
            <a:r>
              <a:rPr lang="ru-RU" altLang="ru-RU" sz="1700" dirty="0" smtClean="0"/>
              <a:t>» на капитальный ремонт общежития                  и реконструкцию путем устройства теплого перехода между общежитиями по  ул. Пирогова,18а и Усова,15б</a:t>
            </a:r>
          </a:p>
          <a:p>
            <a:pPr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altLang="ru-RU" sz="1700" dirty="0"/>
              <a:t>25 ноября 2016 года заключен договор на выполнение строительно-монтажных работ по объекту «Капитальный ремонт общежития ТПУ № 6 по ул. Пирогова, </a:t>
            </a:r>
            <a:r>
              <a:rPr lang="ru-RU" altLang="ru-RU" sz="1700" dirty="0" smtClean="0"/>
              <a:t>18а в </a:t>
            </a:r>
            <a:r>
              <a:rPr lang="ru-RU" altLang="ru-RU" sz="1700" dirty="0"/>
              <a:t>г. Томске</a:t>
            </a:r>
            <a:r>
              <a:rPr lang="ru-RU" altLang="ru-RU" sz="1700" dirty="0" smtClean="0"/>
              <a:t>» стоимостью </a:t>
            </a:r>
            <a:r>
              <a:rPr lang="ru-RU" altLang="ru-RU" sz="1700" b="1" dirty="0" smtClean="0"/>
              <a:t>162,8 </a:t>
            </a:r>
            <a:r>
              <a:rPr lang="ru-RU" altLang="ru-RU" sz="1700" dirty="0" smtClean="0"/>
              <a:t>млн</a:t>
            </a:r>
            <a:r>
              <a:rPr lang="en-US" altLang="ru-RU" sz="1700" b="1" dirty="0" smtClean="0"/>
              <a:t> </a:t>
            </a:r>
            <a:r>
              <a:rPr lang="ru-RU" altLang="ru-RU" sz="1700" dirty="0" smtClean="0"/>
              <a:t>руб. (внебюджетные средства ТПУ)</a:t>
            </a:r>
          </a:p>
          <a:p>
            <a:pPr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altLang="ru-RU" sz="1700" dirty="0" smtClean="0"/>
              <a:t>Основные показатели </a:t>
            </a:r>
            <a:r>
              <a:rPr lang="ru-RU" altLang="ru-RU" sz="1700" dirty="0"/>
              <a:t>после ремонта: </a:t>
            </a:r>
            <a:endParaRPr lang="ru-RU" altLang="ru-RU" sz="1700" dirty="0" smtClean="0"/>
          </a:p>
          <a:p>
            <a:pPr lvl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ru-RU" sz="1700" dirty="0" smtClean="0"/>
              <a:t>общая </a:t>
            </a:r>
            <a:r>
              <a:rPr lang="ru-RU" altLang="ru-RU" sz="1700" dirty="0"/>
              <a:t>жилая площадь – </a:t>
            </a:r>
            <a:r>
              <a:rPr lang="ru-RU" altLang="ru-RU" sz="1700" b="1" dirty="0"/>
              <a:t>1 839,0 </a:t>
            </a:r>
            <a:r>
              <a:rPr lang="ru-RU" sz="1700" dirty="0" smtClean="0"/>
              <a:t>м</a:t>
            </a:r>
            <a:r>
              <a:rPr lang="ru-RU" sz="1700" baseline="30000" dirty="0" smtClean="0"/>
              <a:t>2</a:t>
            </a:r>
            <a:r>
              <a:rPr lang="ru-RU" altLang="ru-RU" sz="1700" dirty="0" smtClean="0"/>
              <a:t> </a:t>
            </a:r>
          </a:p>
          <a:p>
            <a:pPr lvl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ru-RU" sz="1700" b="1" dirty="0" smtClean="0"/>
              <a:t>96</a:t>
            </a:r>
            <a:r>
              <a:rPr lang="ru-RU" altLang="ru-RU" sz="1700" dirty="0" smtClean="0"/>
              <a:t> двухместных комнат (18,0 </a:t>
            </a:r>
            <a:r>
              <a:rPr lang="ru-RU" sz="1700" dirty="0" smtClean="0"/>
              <a:t>м</a:t>
            </a:r>
            <a:r>
              <a:rPr lang="ru-RU" sz="1700" baseline="30000" dirty="0" smtClean="0"/>
              <a:t>2</a:t>
            </a:r>
            <a:r>
              <a:rPr lang="ru-RU" altLang="ru-RU" sz="1700" dirty="0" smtClean="0"/>
              <a:t>)</a:t>
            </a:r>
          </a:p>
          <a:p>
            <a:pPr lvl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ru-RU" sz="1700" b="1" dirty="0" smtClean="0"/>
              <a:t>6</a:t>
            </a:r>
            <a:r>
              <a:rPr lang="ru-RU" altLang="ru-RU" sz="1700" dirty="0" smtClean="0"/>
              <a:t> одноместных комнат (18,5 </a:t>
            </a:r>
            <a:r>
              <a:rPr lang="ru-RU" sz="1700" dirty="0" smtClean="0"/>
              <a:t>м</a:t>
            </a:r>
            <a:r>
              <a:rPr lang="ru-RU" sz="1700" baseline="30000" dirty="0" smtClean="0"/>
              <a:t>2</a:t>
            </a:r>
            <a:r>
              <a:rPr lang="ru-RU" altLang="ru-RU" sz="1700" dirty="0" smtClean="0"/>
              <a:t>) для </a:t>
            </a:r>
            <a:r>
              <a:rPr lang="ru-RU" altLang="ru-RU" sz="1700" dirty="0"/>
              <a:t>маломобильных </a:t>
            </a:r>
            <a:r>
              <a:rPr lang="ru-RU" altLang="ru-RU" sz="1700" dirty="0" smtClean="0"/>
              <a:t>граждан</a:t>
            </a:r>
            <a:endParaRPr lang="ru-RU" altLang="ru-RU" sz="600" dirty="0"/>
          </a:p>
        </p:txBody>
      </p:sp>
      <p:sp>
        <p:nvSpPr>
          <p:cNvPr id="23" name="Rectangle 2"/>
          <p:cNvSpPr txBox="1">
            <a:spLocks noChangeArrowheads="1"/>
          </p:cNvSpPr>
          <p:nvPr/>
        </p:nvSpPr>
        <p:spPr>
          <a:xfrm>
            <a:off x="4571877" y="3152"/>
            <a:ext cx="7391523" cy="10898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ЗАДАЧА 13.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Капитальный ремонт общежития П-18а 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</a:b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и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сдача его в эксплуатацию к 1.09.2016 г. </a:t>
            </a:r>
            <a:endParaRPr lang="ru-RU" altLang="ru-RU" sz="1834" b="1" dirty="0" smtClean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7FC6-F44A-4DF0-9489-C88BB1E98AC9}" type="slidenum">
              <a:rPr lang="ru-RU" smtClean="0"/>
              <a:pPr/>
              <a:t>38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780" y="4575441"/>
            <a:ext cx="1690237" cy="11268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99"/>
          <a:stretch/>
        </p:blipFill>
        <p:spPr>
          <a:xfrm>
            <a:off x="8267638" y="1437234"/>
            <a:ext cx="3432759" cy="1872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035" y="3378069"/>
            <a:ext cx="1700362" cy="11335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757" y="3378803"/>
            <a:ext cx="1699260" cy="11328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035" y="4571025"/>
            <a:ext cx="1700362" cy="11216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9532" y="5475756"/>
            <a:ext cx="1099023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>
              <a:buFont typeface="Wingdings" panose="05000000000000000000" pitchFamily="2" charset="2"/>
              <a:buChar char="§"/>
            </a:pPr>
            <a:r>
              <a:rPr lang="ru-RU" altLang="ru-RU" sz="1700" b="1" dirty="0">
                <a:solidFill>
                  <a:srgbClr val="6BBD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мая 2016 г. в день 120-летия ТПУ после капитального ремонта </a:t>
            </a:r>
            <a:r>
              <a:rPr lang="ru-RU" altLang="ru-RU" sz="1700" b="1" dirty="0" smtClean="0">
                <a:solidFill>
                  <a:srgbClr val="6BBD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торжественно </a:t>
            </a:r>
            <a:r>
              <a:rPr lang="ru-RU" altLang="ru-RU" sz="1700" b="1" dirty="0">
                <a:solidFill>
                  <a:srgbClr val="6BBD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сдано в эксплуатацию секционное общежитие </a:t>
            </a:r>
            <a:r>
              <a:rPr lang="ru-RU" altLang="ru-RU" sz="1700" b="1" dirty="0" smtClean="0">
                <a:solidFill>
                  <a:srgbClr val="6BBD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altLang="ru-RU" sz="1700" b="1" dirty="0">
                <a:solidFill>
                  <a:srgbClr val="6BBD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ул. Вершинина, </a:t>
            </a:r>
            <a:r>
              <a:rPr lang="ru-RU" altLang="ru-RU" sz="1700" b="1" dirty="0" smtClean="0">
                <a:solidFill>
                  <a:srgbClr val="6BBD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23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451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64521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2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64523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4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5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6451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518" name="TextBox 11"/>
          <p:cNvSpPr txBox="1">
            <a:spLocks noChangeArrowheads="1"/>
          </p:cNvSpPr>
          <p:nvPr/>
        </p:nvSpPr>
        <p:spPr bwMode="auto">
          <a:xfrm>
            <a:off x="710165" y="1448692"/>
            <a:ext cx="10541309" cy="1505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buFont typeface="Wingdings" panose="05000000000000000000" pitchFamily="2" charset="2"/>
              <a:buChar char="§"/>
            </a:pPr>
            <a:r>
              <a:rPr lang="ru-RU" sz="1700" dirty="0"/>
              <a:t>Получено </a:t>
            </a:r>
            <a:r>
              <a:rPr lang="ru-RU" sz="1700" b="1" dirty="0"/>
              <a:t>положительное заключение комиссии </a:t>
            </a:r>
            <a:r>
              <a:rPr lang="ru-RU" sz="1700" b="1" dirty="0" err="1"/>
              <a:t>Минобрнауки</a:t>
            </a:r>
            <a:r>
              <a:rPr lang="ru-RU" sz="1700" b="1" dirty="0"/>
              <a:t> </a:t>
            </a:r>
            <a:r>
              <a:rPr lang="ru-RU" sz="1700" b="1" dirty="0" smtClean="0"/>
              <a:t>России </a:t>
            </a:r>
            <a:r>
              <a:rPr lang="ru-RU" sz="1700" dirty="0"/>
              <a:t>по оценке последствий принятия решения о реконструкции, модернизации, об изменении назначения или о ликвидации </a:t>
            </a:r>
            <a:r>
              <a:rPr lang="ru-RU" sz="1700" dirty="0" smtClean="0"/>
              <a:t>объекта</a:t>
            </a:r>
          </a:p>
          <a:p>
            <a:pPr marL="0" lvl="0" indent="0">
              <a:buNone/>
            </a:pPr>
            <a:endParaRPr lang="ru-RU" sz="1700" dirty="0"/>
          </a:p>
          <a:p>
            <a:pPr lvl="0">
              <a:buFont typeface="Wingdings" panose="05000000000000000000" pitchFamily="2" charset="2"/>
              <a:buChar char="§"/>
            </a:pPr>
            <a:r>
              <a:rPr lang="ru-RU" sz="1700" dirty="0"/>
              <a:t>Подготовлена </a:t>
            </a:r>
            <a:r>
              <a:rPr lang="ru-RU" sz="1700" b="1" dirty="0"/>
              <a:t>проектно-сметная документация </a:t>
            </a:r>
            <a:r>
              <a:rPr lang="ru-RU" sz="1700" dirty="0" smtClean="0"/>
              <a:t>на демонтаж зданий</a:t>
            </a:r>
            <a:endParaRPr lang="ru-RU" sz="1700" dirty="0"/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571877" y="3152"/>
            <a:ext cx="7391523" cy="10898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ЗАДАЧА 14.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Снос 17-го и 13-го корпусов ТПУ с целью подготовки площадки под строительство 2-й и 3-й очереди 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Научного парка 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7FC6-F44A-4DF0-9489-C88BB1E98AC9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142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131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141321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141322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141323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141324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141325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14131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1318" name="TextBox 11"/>
          <p:cNvSpPr txBox="1">
            <a:spLocks noChangeArrowheads="1"/>
          </p:cNvSpPr>
          <p:nvPr/>
        </p:nvSpPr>
        <p:spPr bwMode="auto">
          <a:xfrm>
            <a:off x="710165" y="1363572"/>
            <a:ext cx="10900362" cy="4365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846"/>
              </a:spcAft>
              <a:buNone/>
            </a:pPr>
            <a:r>
              <a:rPr lang="ru-RU" altLang="ru-RU" sz="1700" dirty="0"/>
              <a:t>10. Увеличение доли сотрудников ТПУ, вовлеченных в процессы изменений (трансформации) путем:</a:t>
            </a:r>
          </a:p>
          <a:p>
            <a:pPr lvl="1">
              <a:spcBef>
                <a:spcPct val="0"/>
              </a:spcBef>
              <a:spcAft>
                <a:spcPts val="423"/>
              </a:spcAft>
              <a:buClr>
                <a:srgbClr val="5AB414"/>
              </a:buClr>
              <a:buFont typeface="Wingdings" panose="05000000000000000000" pitchFamily="2" charset="2"/>
              <a:buChar char="§"/>
            </a:pPr>
            <a:r>
              <a:rPr lang="ru-RU" altLang="ru-RU" sz="1700" dirty="0"/>
              <a:t>перевода на эффективный контракт с 1.01.2016 г. всех категорий сотрудников ТПУ</a:t>
            </a:r>
          </a:p>
          <a:p>
            <a:pPr lvl="1">
              <a:spcBef>
                <a:spcPct val="0"/>
              </a:spcBef>
              <a:spcAft>
                <a:spcPts val="423"/>
              </a:spcAft>
              <a:buClr>
                <a:srgbClr val="5AB414"/>
              </a:buClr>
              <a:buFont typeface="Wingdings" panose="05000000000000000000" pitchFamily="2" charset="2"/>
              <a:buChar char="§"/>
            </a:pPr>
            <a:r>
              <a:rPr lang="ru-RU" altLang="ru-RU" sz="1700" dirty="0"/>
              <a:t>совершенствования учетной политики и самой системы эффективного контракта </a:t>
            </a:r>
          </a:p>
          <a:p>
            <a:pPr lvl="1">
              <a:spcBef>
                <a:spcPct val="0"/>
              </a:spcBef>
              <a:spcAft>
                <a:spcPts val="423"/>
              </a:spcAft>
              <a:buClr>
                <a:srgbClr val="5AB414"/>
              </a:buClr>
              <a:buFont typeface="Wingdings" panose="05000000000000000000" pitchFamily="2" charset="2"/>
              <a:buChar char="§"/>
            </a:pPr>
            <a:r>
              <a:rPr lang="ru-RU" altLang="ru-RU" sz="1700" dirty="0"/>
              <a:t>внедрения новой системы найма НПР</a:t>
            </a:r>
          </a:p>
          <a:p>
            <a:pPr lvl="1">
              <a:spcBef>
                <a:spcPct val="0"/>
              </a:spcBef>
              <a:spcAft>
                <a:spcPts val="846"/>
              </a:spcAft>
              <a:buClr>
                <a:srgbClr val="5AB414"/>
              </a:buClr>
              <a:buFont typeface="Wingdings" panose="05000000000000000000" pitchFamily="2" charset="2"/>
              <a:buChar char="§"/>
            </a:pPr>
            <a:r>
              <a:rPr lang="ru-RU" altLang="ru-RU" sz="1700" dirty="0"/>
              <a:t>принятия «Этического кодекса ТПУ»</a:t>
            </a:r>
            <a:endParaRPr lang="en-US" altLang="ru-RU" sz="1700" dirty="0"/>
          </a:p>
          <a:p>
            <a:pPr>
              <a:spcBef>
                <a:spcPct val="0"/>
              </a:spcBef>
              <a:spcAft>
                <a:spcPts val="846"/>
              </a:spcAft>
              <a:buNone/>
            </a:pPr>
            <a:r>
              <a:rPr lang="en-US" altLang="ru-RU" sz="1700" dirty="0"/>
              <a:t>11</a:t>
            </a:r>
            <a:r>
              <a:rPr lang="ru-RU" altLang="ru-RU" sz="1700" dirty="0"/>
              <a:t>. Разработка стратегии развития исследовательской </a:t>
            </a:r>
            <a:r>
              <a:rPr lang="ru-RU" altLang="ru-RU" sz="1700" dirty="0" smtClean="0"/>
              <a:t>деятельности</a:t>
            </a:r>
          </a:p>
          <a:p>
            <a:pPr>
              <a:spcBef>
                <a:spcPct val="0"/>
              </a:spcBef>
              <a:spcAft>
                <a:spcPts val="846"/>
              </a:spcAft>
              <a:buNone/>
              <a:defRPr/>
            </a:pPr>
            <a:r>
              <a:rPr lang="ru-RU" altLang="ru-RU" sz="1700" dirty="0"/>
              <a:t>12. Сдача в эксплуатацию:</a:t>
            </a:r>
          </a:p>
          <a:p>
            <a:pPr marL="779396" lvl="1">
              <a:spcBef>
                <a:spcPct val="0"/>
              </a:spcBef>
              <a:spcAft>
                <a:spcPts val="846"/>
              </a:spcAft>
              <a:buClr>
                <a:srgbClr val="5AB414"/>
              </a:buClr>
              <a:buFont typeface="Wingdings" panose="05000000000000000000" pitchFamily="2" charset="2"/>
              <a:buChar char="§"/>
              <a:defRPr/>
            </a:pPr>
            <a:r>
              <a:rPr lang="ru-RU" altLang="ru-RU" sz="1700" dirty="0"/>
              <a:t>бассейна «</a:t>
            </a:r>
            <a:r>
              <a:rPr lang="ru-RU" altLang="ru-RU" sz="1700" dirty="0" err="1"/>
              <a:t>ТПУшный</a:t>
            </a:r>
            <a:r>
              <a:rPr lang="ru-RU" altLang="ru-RU" sz="1700" dirty="0"/>
              <a:t>» 3 марта 2016 г.</a:t>
            </a:r>
          </a:p>
          <a:p>
            <a:pPr marL="779396" lvl="1">
              <a:spcBef>
                <a:spcPct val="0"/>
              </a:spcBef>
              <a:spcAft>
                <a:spcPts val="846"/>
              </a:spcAft>
              <a:buClr>
                <a:srgbClr val="5AB414"/>
              </a:buClr>
              <a:buFont typeface="Wingdings" panose="05000000000000000000" pitchFamily="2" charset="2"/>
              <a:buChar char="§"/>
              <a:defRPr/>
            </a:pPr>
            <a:r>
              <a:rPr lang="ru-RU" altLang="ru-RU" sz="1700" dirty="0"/>
              <a:t>1-й очереди </a:t>
            </a:r>
            <a:r>
              <a:rPr lang="ru-RU" altLang="ru-RU" sz="1700" dirty="0" smtClean="0"/>
              <a:t>Научного парка с </a:t>
            </a:r>
            <a:r>
              <a:rPr lang="ru-RU" altLang="ru-RU" sz="1700" dirty="0"/>
              <a:t>6 полностью укомплектованными и готовыми </a:t>
            </a:r>
            <a:r>
              <a:rPr lang="ru-RU" altLang="ru-RU" sz="1700" dirty="0" smtClean="0"/>
              <a:t>к </a:t>
            </a:r>
            <a:r>
              <a:rPr lang="ru-RU" altLang="ru-RU" sz="1700" dirty="0"/>
              <a:t>работе  лабораториями к </a:t>
            </a:r>
            <a:r>
              <a:rPr lang="ru-RU" altLang="ru-RU" sz="1700" dirty="0" smtClean="0"/>
              <a:t>120-летию ТПУ </a:t>
            </a:r>
            <a:endParaRPr lang="ru-RU" altLang="ru-RU" sz="1700" dirty="0"/>
          </a:p>
          <a:p>
            <a:pPr marL="376260" indent="-376260">
              <a:spcBef>
                <a:spcPct val="0"/>
              </a:spcBef>
              <a:spcAft>
                <a:spcPts val="846"/>
              </a:spcAft>
              <a:buNone/>
              <a:defRPr/>
            </a:pPr>
            <a:r>
              <a:rPr lang="ru-RU" altLang="ru-RU" sz="1700" dirty="0"/>
              <a:t>13. Капитальный ремонт общежития П-18а и сдача его в эксплуатацию к 1.09.2016 г.  </a:t>
            </a:r>
          </a:p>
          <a:p>
            <a:pPr marL="376260" indent="-376260">
              <a:spcBef>
                <a:spcPct val="0"/>
              </a:spcBef>
              <a:spcAft>
                <a:spcPts val="846"/>
              </a:spcAft>
              <a:buNone/>
              <a:defRPr/>
            </a:pPr>
            <a:r>
              <a:rPr lang="ru-RU" altLang="ru-RU" sz="1700" dirty="0"/>
              <a:t>14. Снос 17-го и 13-го корпусов ТПУ с целью подготовки площадки под строительство 2-й и 3-й очереди </a:t>
            </a:r>
            <a:r>
              <a:rPr lang="ru-RU" altLang="ru-RU" sz="1700" dirty="0" smtClean="0"/>
              <a:t>Научного парка</a:t>
            </a:r>
            <a:endParaRPr lang="ru-RU" altLang="ru-RU" sz="1834" dirty="0">
              <a:solidFill>
                <a:schemeClr val="tx2"/>
              </a:solidFill>
            </a:endParaRPr>
          </a:p>
        </p:txBody>
      </p:sp>
      <p:sp>
        <p:nvSpPr>
          <p:cNvPr id="1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877" y="179178"/>
            <a:ext cx="7111087" cy="913803"/>
          </a:xfrm>
        </p:spPr>
        <p:txBody>
          <a:bodyPr/>
          <a:lstStyle/>
          <a:p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ОСНОВНЫЕ ЗАДАЧИ 2016 ГОДА</a:t>
            </a:r>
            <a:endParaRPr lang="ru-RU" altLang="ru-RU" sz="1834" b="1" dirty="0">
              <a:solidFill>
                <a:schemeClr val="bg2"/>
              </a:solidFill>
              <a:latin typeface="Calibri" panose="020F050202020403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7FC6-F44A-4DF0-9489-C88BB1E98AC9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86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451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64521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2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64523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4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5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6451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518" name="TextBox 11"/>
          <p:cNvSpPr txBox="1">
            <a:spLocks noChangeArrowheads="1"/>
          </p:cNvSpPr>
          <p:nvPr/>
        </p:nvSpPr>
        <p:spPr bwMode="auto">
          <a:xfrm>
            <a:off x="710164" y="1515615"/>
            <a:ext cx="4567608" cy="439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0" indent="0">
              <a:buNone/>
            </a:pPr>
            <a:r>
              <a:rPr lang="ru-RU" sz="1800" b="1" dirty="0" smtClean="0"/>
              <a:t>Благоустроена территория 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ru-RU" sz="1800" dirty="0" smtClean="0"/>
              <a:t>вокруг </a:t>
            </a:r>
            <a:r>
              <a:rPr lang="ru-RU" sz="1800" dirty="0"/>
              <a:t>новых и капитально отремонтированных </a:t>
            </a:r>
            <a:r>
              <a:rPr lang="ru-RU" sz="1800" dirty="0" smtClean="0"/>
              <a:t>объектов: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u-RU" sz="1800" dirty="0" smtClean="0"/>
              <a:t>бассейна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u-RU" sz="1800" dirty="0" smtClean="0"/>
              <a:t>Научного парка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u-RU" sz="1800" dirty="0" smtClean="0"/>
              <a:t>спортплощадки между общежитиями по ул</a:t>
            </a:r>
            <a:r>
              <a:rPr lang="ru-RU" sz="1800" dirty="0"/>
              <a:t>. Вершинина, </a:t>
            </a:r>
            <a:r>
              <a:rPr lang="ru-RU" sz="1800" dirty="0" smtClean="0"/>
              <a:t>46 и 48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u-RU" sz="1800" dirty="0" smtClean="0"/>
              <a:t>общежития по ул</a:t>
            </a:r>
            <a:r>
              <a:rPr lang="ru-RU" sz="1800" dirty="0"/>
              <a:t>. </a:t>
            </a:r>
            <a:r>
              <a:rPr lang="ru-RU" sz="1800" dirty="0" smtClean="0"/>
              <a:t>Вершинина, 37</a:t>
            </a:r>
            <a:endParaRPr lang="ru-RU" sz="1800" dirty="0"/>
          </a:p>
          <a:p>
            <a:pPr lvl="0">
              <a:buFont typeface="Wingdings" panose="05000000000000000000" pitchFamily="2" charset="2"/>
              <a:buChar char="§"/>
            </a:pPr>
            <a:r>
              <a:rPr lang="ru-RU" sz="1800" dirty="0" smtClean="0"/>
              <a:t>учебного </a:t>
            </a:r>
            <a:r>
              <a:rPr lang="ru-RU" sz="1800" dirty="0"/>
              <a:t>корпуса № 19 </a:t>
            </a:r>
            <a:r>
              <a:rPr lang="ru-RU" sz="1800" dirty="0" smtClean="0"/>
              <a:t>                             (</a:t>
            </a:r>
            <a:r>
              <a:rPr lang="ru-RU" sz="1800" dirty="0"/>
              <a:t>вдоль </a:t>
            </a:r>
            <a:r>
              <a:rPr lang="ru-RU" sz="1800" dirty="0" smtClean="0"/>
              <a:t>ул</a:t>
            </a:r>
            <a:r>
              <a:rPr lang="ru-RU" sz="1800" dirty="0"/>
              <a:t>. Советской</a:t>
            </a:r>
            <a:r>
              <a:rPr lang="ru-RU" sz="1800" dirty="0" smtClean="0"/>
              <a:t>)</a:t>
            </a:r>
            <a:r>
              <a:rPr lang="ru-RU" sz="1800" dirty="0"/>
              <a:t> </a:t>
            </a:r>
            <a:endParaRPr lang="ru-RU" sz="1800" dirty="0" smtClean="0"/>
          </a:p>
          <a:p>
            <a:pPr lvl="0">
              <a:buFont typeface="Wingdings" panose="05000000000000000000" pitchFamily="2" charset="2"/>
              <a:buChar char="§"/>
            </a:pPr>
            <a:r>
              <a:rPr lang="ru-RU" sz="1800" dirty="0" smtClean="0"/>
              <a:t>учебного </a:t>
            </a:r>
            <a:r>
              <a:rPr lang="ru-RU" sz="1800" dirty="0"/>
              <a:t>корпуса № </a:t>
            </a:r>
            <a:r>
              <a:rPr lang="ru-RU" sz="1800" dirty="0" smtClean="0"/>
              <a:t>18                               (</a:t>
            </a:r>
            <a:r>
              <a:rPr lang="ru-RU" sz="1800" dirty="0"/>
              <a:t>вдоль </a:t>
            </a:r>
            <a:r>
              <a:rPr lang="ru-RU" sz="1800" dirty="0" smtClean="0"/>
              <a:t>ул</a:t>
            </a:r>
            <a:r>
              <a:rPr lang="ru-RU" sz="1800" dirty="0"/>
              <a:t>. </a:t>
            </a:r>
            <a:r>
              <a:rPr lang="ru-RU" sz="1800" dirty="0" smtClean="0"/>
              <a:t>Савиных) </a:t>
            </a:r>
            <a:endParaRPr lang="ru-RU" sz="1800" dirty="0"/>
          </a:p>
          <a:p>
            <a:pPr marL="0" lvl="0" indent="0">
              <a:buNone/>
            </a:pPr>
            <a:endParaRPr lang="ru-RU" sz="17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9" r="17598"/>
          <a:stretch/>
        </p:blipFill>
        <p:spPr>
          <a:xfrm>
            <a:off x="5277772" y="1438153"/>
            <a:ext cx="2244048" cy="23718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8" t="3602" r="5498"/>
          <a:stretch/>
        </p:blipFill>
        <p:spPr>
          <a:xfrm>
            <a:off x="7606668" y="1431938"/>
            <a:ext cx="2095013" cy="23780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8" r="7917"/>
          <a:stretch/>
        </p:blipFill>
        <p:spPr>
          <a:xfrm>
            <a:off x="5277772" y="3861087"/>
            <a:ext cx="2245675" cy="228518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376" t="10693" r="6405" b="6006"/>
          <a:stretch/>
        </p:blipFill>
        <p:spPr>
          <a:xfrm>
            <a:off x="9786529" y="3882103"/>
            <a:ext cx="2034500" cy="2243152"/>
          </a:xfrm>
          <a:prstGeom prst="rect">
            <a:avLst/>
          </a:prstGeom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4571877" y="3152"/>
            <a:ext cx="7391523" cy="10898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ЗАДАЧА 15.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Организация благоустройства территории 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ТПУ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21" r="12339"/>
          <a:stretch/>
        </p:blipFill>
        <p:spPr>
          <a:xfrm>
            <a:off x="9786529" y="1431938"/>
            <a:ext cx="2044024" cy="238206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0" r="31760"/>
          <a:stretch/>
        </p:blipFill>
        <p:spPr>
          <a:xfrm>
            <a:off x="7606669" y="3853152"/>
            <a:ext cx="2095012" cy="2301052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7FC6-F44A-4DF0-9489-C88BB1E98AC9}" type="slidenum">
              <a:rPr lang="ru-RU" smtClean="0"/>
              <a:pPr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291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451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64521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2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64523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4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5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6451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518" name="TextBox 11"/>
          <p:cNvSpPr txBox="1">
            <a:spLocks noChangeArrowheads="1"/>
          </p:cNvSpPr>
          <p:nvPr/>
        </p:nvSpPr>
        <p:spPr bwMode="auto">
          <a:xfrm>
            <a:off x="710166" y="1437234"/>
            <a:ext cx="4464707" cy="4431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700" dirty="0" smtClean="0"/>
              <a:t>Переданы </a:t>
            </a:r>
            <a:r>
              <a:rPr lang="ru-RU" sz="1700" dirty="0"/>
              <a:t>на аутсорсинг </a:t>
            </a:r>
            <a:r>
              <a:rPr lang="ru-RU" sz="1700" b="1" dirty="0" smtClean="0"/>
              <a:t>7</a:t>
            </a:r>
            <a:r>
              <a:rPr lang="ru-RU" sz="1700" dirty="0" smtClean="0"/>
              <a:t> столовых </a:t>
            </a:r>
            <a:r>
              <a:rPr lang="ru-RU" sz="1700" dirty="0"/>
              <a:t>и кафе по адресам: пр. Ленина, </a:t>
            </a:r>
            <a:r>
              <a:rPr lang="ru-RU" sz="1700" dirty="0" smtClean="0"/>
              <a:t>30; </a:t>
            </a:r>
            <a:br>
              <a:rPr lang="ru-RU" sz="1700" dirty="0" smtClean="0"/>
            </a:br>
            <a:r>
              <a:rPr lang="ru-RU" sz="1700" dirty="0" smtClean="0"/>
              <a:t>ул</a:t>
            </a:r>
            <a:r>
              <a:rPr lang="ru-RU" sz="1700" dirty="0"/>
              <a:t>. Аркадия Иванова, </a:t>
            </a:r>
            <a:r>
              <a:rPr lang="ru-RU" sz="1700" dirty="0" smtClean="0"/>
              <a:t>4; ул</a:t>
            </a:r>
            <a:r>
              <a:rPr lang="ru-RU" sz="1700" dirty="0"/>
              <a:t>. Советская, </a:t>
            </a:r>
            <a:r>
              <a:rPr lang="ru-RU" sz="1700" dirty="0" smtClean="0"/>
              <a:t>73</a:t>
            </a:r>
            <a:r>
              <a:rPr lang="ru-RU" sz="1700" dirty="0"/>
              <a:t>, </a:t>
            </a:r>
            <a:r>
              <a:rPr lang="ru-RU" sz="1700" dirty="0" smtClean="0"/>
              <a:t>стр.1; </a:t>
            </a:r>
            <a:r>
              <a:rPr lang="ru-RU" sz="1700" dirty="0"/>
              <a:t>ул. </a:t>
            </a:r>
            <a:r>
              <a:rPr lang="ru-RU" sz="1700" dirty="0" smtClean="0"/>
              <a:t>Пирогова,18</a:t>
            </a:r>
            <a:r>
              <a:rPr lang="ru-RU" sz="1700" dirty="0"/>
              <a:t>, </a:t>
            </a:r>
            <a:r>
              <a:rPr lang="ru-RU" sz="1700" dirty="0" smtClean="0"/>
              <a:t/>
            </a:r>
            <a:br>
              <a:rPr lang="ru-RU" sz="1700" dirty="0" smtClean="0"/>
            </a:br>
            <a:r>
              <a:rPr lang="ru-RU" sz="1700" dirty="0" smtClean="0"/>
              <a:t>ул. Вершинина</a:t>
            </a:r>
            <a:r>
              <a:rPr lang="ru-RU" sz="1700" dirty="0"/>
              <a:t>, </a:t>
            </a:r>
            <a:r>
              <a:rPr lang="ru-RU" sz="1700" dirty="0" smtClean="0"/>
              <a:t>39а; </a:t>
            </a:r>
            <a:r>
              <a:rPr lang="ru-RU" sz="1700" dirty="0"/>
              <a:t>пр. Кирова, </a:t>
            </a:r>
            <a:r>
              <a:rPr lang="ru-RU" sz="1700" dirty="0" smtClean="0"/>
              <a:t>4; </a:t>
            </a:r>
            <a:br>
              <a:rPr lang="ru-RU" sz="1700" dirty="0" smtClean="0"/>
            </a:br>
            <a:r>
              <a:rPr lang="ru-RU" sz="1700" dirty="0" smtClean="0"/>
              <a:t>ул</a:t>
            </a:r>
            <a:r>
              <a:rPr lang="ru-RU" sz="1700" dirty="0"/>
              <a:t>. </a:t>
            </a:r>
            <a:r>
              <a:rPr lang="ru-RU" sz="1700" dirty="0" smtClean="0"/>
              <a:t>Тимакова, 12</a:t>
            </a:r>
            <a:r>
              <a:rPr lang="ru-RU" sz="1700" dirty="0"/>
              <a:t>. Общая площадь помещений – более </a:t>
            </a:r>
            <a:r>
              <a:rPr lang="ru-RU" sz="1700" b="1" dirty="0"/>
              <a:t>1300 </a:t>
            </a:r>
            <a:r>
              <a:rPr lang="ru-RU" sz="1700" dirty="0"/>
              <a:t>м</a:t>
            </a:r>
            <a:r>
              <a:rPr lang="ru-RU" sz="1700" baseline="30000" dirty="0"/>
              <a:t>2</a:t>
            </a:r>
            <a:r>
              <a:rPr lang="ru-RU" sz="1700" b="1" dirty="0"/>
              <a:t> </a:t>
            </a:r>
          </a:p>
          <a:p>
            <a:pPr lvl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700" b="1" dirty="0" smtClean="0"/>
              <a:t>4 </a:t>
            </a:r>
            <a:r>
              <a:rPr lang="ru-RU" sz="1700" dirty="0"/>
              <a:t>столовых и кафе</a:t>
            </a:r>
            <a:r>
              <a:rPr lang="ru-RU" sz="1700" b="1" dirty="0" smtClean="0"/>
              <a:t> </a:t>
            </a:r>
            <a:r>
              <a:rPr lang="ru-RU" sz="1700" dirty="0" smtClean="0"/>
              <a:t>по адресам                     пр. Ленина, 2, стр. 5; ул. Усова, 21/2;                      ул. Белинского, 51; ул. Усова,15б будут переданы на аутсорсинг в 3-м квартале </a:t>
            </a:r>
            <a:r>
              <a:rPr lang="ru-RU" sz="1700" dirty="0"/>
              <a:t>2017 </a:t>
            </a:r>
            <a:r>
              <a:rPr lang="ru-RU" sz="1700" dirty="0" smtClean="0"/>
              <a:t>г. (общая площадь - более </a:t>
            </a:r>
            <a:r>
              <a:rPr lang="ru-RU" sz="1700" b="1" dirty="0"/>
              <a:t>550 </a:t>
            </a:r>
            <a:r>
              <a:rPr lang="ru-RU" sz="1700" dirty="0" smtClean="0"/>
              <a:t>м</a:t>
            </a:r>
            <a:r>
              <a:rPr lang="ru-RU" sz="1700" baseline="30000" dirty="0" smtClean="0"/>
              <a:t>2</a:t>
            </a:r>
            <a:r>
              <a:rPr lang="ru-RU" sz="1700" dirty="0" smtClean="0"/>
              <a:t>)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700" dirty="0" smtClean="0"/>
              <a:t>для </a:t>
            </a:r>
            <a:r>
              <a:rPr lang="ru-RU" sz="1700" dirty="0"/>
              <a:t>контроля качества питания сформированы </a:t>
            </a:r>
            <a:r>
              <a:rPr lang="ru-RU" sz="1700" b="1" dirty="0"/>
              <a:t>специальные комиссии</a:t>
            </a:r>
            <a:r>
              <a:rPr lang="ru-RU" sz="1700" dirty="0"/>
              <a:t>, в которые вошли студенты </a:t>
            </a:r>
            <a:r>
              <a:rPr lang="ru-RU" sz="1700" dirty="0" smtClean="0"/>
              <a:t/>
            </a:r>
            <a:br>
              <a:rPr lang="ru-RU" sz="1700" dirty="0" smtClean="0"/>
            </a:br>
            <a:r>
              <a:rPr lang="ru-RU" sz="1700" dirty="0" smtClean="0"/>
              <a:t>и </a:t>
            </a:r>
            <a:r>
              <a:rPr lang="ru-RU" sz="1700" dirty="0"/>
              <a:t>сотрудники </a:t>
            </a:r>
            <a:r>
              <a:rPr lang="ru-RU" sz="1700" dirty="0" smtClean="0"/>
              <a:t>вуза</a:t>
            </a:r>
            <a:endParaRPr lang="ru-RU" sz="1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873" y="1479929"/>
            <a:ext cx="3174899" cy="21165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757" y="1489454"/>
            <a:ext cx="3163765" cy="210917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873" y="3760325"/>
            <a:ext cx="3174899" cy="21165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376" y="3760325"/>
            <a:ext cx="3174900" cy="2116599"/>
          </a:xfrm>
          <a:prstGeom prst="rect">
            <a:avLst/>
          </a:prstGeom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571877" y="3152"/>
            <a:ext cx="7450513" cy="10898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ЗАДАЧА 16. Передача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на аутсорсинг столовых и кафе Комбината питания ТПУ и организация действенного общественного контроля качества оказываемых в них услуг</a:t>
            </a:r>
            <a:endParaRPr lang="ru-RU" altLang="ru-RU" sz="1834" b="1" dirty="0" smtClean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7FC6-F44A-4DF0-9489-C88BB1E98AC9}" type="slidenum">
              <a:rPr lang="ru-RU" smtClean="0"/>
              <a:pPr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62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451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64521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2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64523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4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5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6451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51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877" y="3152"/>
            <a:ext cx="7111087" cy="1089829"/>
          </a:xfrm>
        </p:spPr>
        <p:txBody>
          <a:bodyPr>
            <a:normAutofit/>
          </a:bodyPr>
          <a:lstStyle/>
          <a:p>
            <a:r>
              <a:rPr lang="ru-RU" altLang="ru-RU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ЗАДАЧА 1</a:t>
            </a:r>
            <a:r>
              <a:rPr lang="en-US" altLang="ru-RU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7</a:t>
            </a:r>
            <a:r>
              <a:rPr lang="ru-RU" altLang="ru-RU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. Обеспечение </a:t>
            </a:r>
            <a:r>
              <a:rPr lang="ru-RU" altLang="ru-RU" sz="1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дальнейшего роста консолидированного бюджета университета с целью устойчивого развития </a:t>
            </a:r>
            <a:r>
              <a:rPr lang="ru-RU" altLang="ru-RU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ТПУ </a:t>
            </a:r>
            <a:r>
              <a:rPr lang="ru-RU" altLang="ru-RU" sz="1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и роста средней заработной платы сотрудников</a:t>
            </a:r>
            <a:endParaRPr lang="ru-RU" altLang="ru-RU" sz="1800" b="1" dirty="0" smtClean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64518" name="TextBox 11"/>
          <p:cNvSpPr txBox="1">
            <a:spLocks noChangeArrowheads="1"/>
          </p:cNvSpPr>
          <p:nvPr/>
        </p:nvSpPr>
        <p:spPr bwMode="auto">
          <a:xfrm>
            <a:off x="653129" y="4873364"/>
            <a:ext cx="11116882" cy="152580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0" fontAlgn="base" hangingPunct="0">
              <a:lnSpc>
                <a:spcPct val="115000"/>
              </a:lnSpc>
              <a:spcBef>
                <a:spcPct val="0"/>
              </a:spcBef>
              <a:buNone/>
            </a:pPr>
            <a:r>
              <a:rPr lang="ru-RU" altLang="ru-RU" sz="1700" b="1" dirty="0" smtClean="0">
                <a:solidFill>
                  <a:srgbClr val="6BBD21"/>
                </a:solidFill>
                <a:ea typeface="Calibri" pitchFamily="34" charset="0"/>
                <a:cs typeface="Arial" panose="020B0604020202020204" pitchFamily="34" charset="0"/>
              </a:rPr>
              <a:t>Основные причины невыполнения п. 2:</a:t>
            </a:r>
          </a:p>
          <a:p>
            <a:pPr eaLnBrk="0" fontAlgn="base" hangingPunct="0">
              <a:lnSpc>
                <a:spcPct val="115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ru-RU" altLang="ru-RU" sz="1600" dirty="0" smtClean="0">
                <a:ea typeface="Calibri" pitchFamily="34" charset="0"/>
                <a:cs typeface="Arial" panose="020B0604020202020204" pitchFamily="34" charset="0"/>
              </a:rPr>
              <a:t>Снижение размера субсидии на выполнение </a:t>
            </a:r>
            <a:r>
              <a:rPr lang="ru-RU" altLang="ru-RU" sz="1600" dirty="0" err="1" smtClean="0">
                <a:ea typeface="Calibri" pitchFamily="34" charset="0"/>
                <a:cs typeface="Arial" panose="020B0604020202020204" pitchFamily="34" charset="0"/>
              </a:rPr>
              <a:t>госзадания</a:t>
            </a:r>
            <a:r>
              <a:rPr lang="ru-RU" altLang="ru-RU" sz="1600" dirty="0" smtClean="0">
                <a:ea typeface="Calibri" pitchFamily="34" charset="0"/>
                <a:cs typeface="Arial" panose="020B0604020202020204" pitchFamily="34" charset="0"/>
              </a:rPr>
              <a:t> «Образование» в связи с отменой соотношения 1 : 4 и</a:t>
            </a:r>
            <a:r>
              <a:rPr lang="ru-RU" altLang="ru-RU" sz="1600" dirty="0" smtClean="0">
                <a:solidFill>
                  <a:srgbClr val="FF0000"/>
                </a:solidFill>
                <a:ea typeface="Calibri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 smtClean="0">
                <a:ea typeface="Calibri" pitchFamily="34" charset="0"/>
                <a:cs typeface="Arial" panose="020B0604020202020204" pitchFamily="34" charset="0"/>
              </a:rPr>
              <a:t>субсидии</a:t>
            </a:r>
            <a:r>
              <a:rPr lang="ru-RU" altLang="ru-RU" sz="1600" dirty="0" smtClean="0">
                <a:solidFill>
                  <a:srgbClr val="FF0000"/>
                </a:solidFill>
                <a:ea typeface="Calibri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 smtClean="0">
                <a:ea typeface="Calibri" pitchFamily="34" charset="0"/>
                <a:cs typeface="Arial" panose="020B0604020202020204" pitchFamily="34" charset="0"/>
              </a:rPr>
              <a:t>на реализацию Программы повышения конкурентоспособности ТПУ, капвложений в связи с завершением строительства объектов и работ по модернизации исследовательского ядерного реактора </a:t>
            </a:r>
          </a:p>
          <a:p>
            <a:pPr eaLnBrk="0" fontAlgn="base" hangingPunct="0">
              <a:lnSpc>
                <a:spcPct val="115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ru-RU" altLang="ru-RU" sz="1600" dirty="0" smtClean="0">
                <a:ea typeface="Calibri" pitchFamily="34" charset="0"/>
                <a:cs typeface="Arial" panose="020B0604020202020204" pitchFamily="34" charset="0"/>
              </a:rPr>
              <a:t>Недовыполнение плана по привлечению средств от приносящей доход </a:t>
            </a:r>
            <a:r>
              <a:rPr lang="ru-RU" altLang="ru-RU" sz="1600" dirty="0">
                <a:ea typeface="Calibri" pitchFamily="34" charset="0"/>
                <a:cs typeface="Arial" panose="020B0604020202020204" pitchFamily="34" charset="0"/>
              </a:rPr>
              <a:t>деятельности (</a:t>
            </a:r>
            <a:r>
              <a:rPr lang="ru-RU" altLang="ru-RU" sz="1600" dirty="0" smtClean="0">
                <a:ea typeface="Calibri" pitchFamily="34" charset="0"/>
                <a:cs typeface="Arial" panose="020B0604020202020204" pitchFamily="34" charset="0"/>
              </a:rPr>
              <a:t>ПДД)</a:t>
            </a:r>
          </a:p>
        </p:txBody>
      </p:sp>
      <p:sp>
        <p:nvSpPr>
          <p:cNvPr id="17" name="TextBox 11"/>
          <p:cNvSpPr txBox="1">
            <a:spLocks noChangeArrowheads="1"/>
          </p:cNvSpPr>
          <p:nvPr/>
        </p:nvSpPr>
        <p:spPr bwMode="auto">
          <a:xfrm>
            <a:off x="710164" y="1225256"/>
            <a:ext cx="11290247" cy="71173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0" fontAlgn="base" hangingPunct="0">
              <a:lnSpc>
                <a:spcPct val="115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ru-RU" altLang="ru-RU" sz="1800" b="1" dirty="0" smtClean="0">
                <a:latin typeface="+mn-lt"/>
                <a:ea typeface="Calibri" pitchFamily="34" charset="0"/>
                <a:cs typeface="Arial" panose="020B0604020202020204" pitchFamily="34" charset="0"/>
              </a:rPr>
              <a:t>ВЫПОЛНЕНИЕ ОСНОВНЫХ ФИНАНСОВЫХ ПОКАЗАТЕЛЕЙ </a:t>
            </a:r>
            <a:r>
              <a:rPr lang="ru-RU" altLang="ru-RU" sz="1700" dirty="0" smtClean="0">
                <a:ea typeface="Calibri" pitchFamily="34" charset="0"/>
                <a:cs typeface="Arial" panose="020B0604020202020204" pitchFamily="34" charset="0"/>
              </a:rPr>
              <a:t>Программы повышения конкурентоспособности ТПУ и Программы развития ТПУ как национального исследовательского университета </a:t>
            </a:r>
            <a:endParaRPr lang="ru-RU" sz="1700" dirty="0">
              <a:cs typeface="Arial" panose="020B0604020202020204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2155197"/>
              </p:ext>
            </p:extLst>
          </p:nvPr>
        </p:nvGraphicFramePr>
        <p:xfrm>
          <a:off x="710163" y="1936989"/>
          <a:ext cx="11059848" cy="29103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8706"/>
                <a:gridCol w="8403771"/>
                <a:gridCol w="1018903"/>
                <a:gridCol w="105846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ru-RU" sz="1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6BBD2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Наименование показателя</a:t>
                      </a:r>
                      <a:endParaRPr lang="ru-RU" sz="17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6385" marR="46385" marT="9277" marB="9277" anchor="ctr">
                    <a:solidFill>
                      <a:srgbClr val="6BBD2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План</a:t>
                      </a:r>
                      <a:endParaRPr lang="ru-RU" sz="17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6385" marR="46385" marT="9277" marB="9277" anchor="ctr">
                    <a:solidFill>
                      <a:srgbClr val="6BBD2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Факт</a:t>
                      </a:r>
                      <a:endParaRPr lang="ru-RU" sz="17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6385" marR="46385" marT="9277" marB="9277" anchor="ctr">
                    <a:solidFill>
                      <a:srgbClr val="6BBD21"/>
                    </a:solidFill>
                  </a:tcPr>
                </a:tc>
              </a:tr>
              <a:tr h="318391"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BFEC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b="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Доля доходов из внебюджетных источников в структуре доходов вуза, %</a:t>
                      </a:r>
                      <a:endParaRPr lang="ru-RU" sz="17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6385" marR="46385" marT="9277" marB="9277" anchor="ctr">
                    <a:solidFill>
                      <a:srgbClr val="EBF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35</a:t>
                      </a:r>
                      <a:endParaRPr lang="ru-RU" sz="17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6385" marR="46385" marT="9277" marB="9277" anchor="ctr">
                    <a:solidFill>
                      <a:srgbClr val="EBF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35</a:t>
                      </a:r>
                      <a:endParaRPr lang="ru-RU" sz="17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6385" marR="46385" marT="9277" marB="9277" anchor="ctr">
                    <a:solidFill>
                      <a:srgbClr val="EBFEC2"/>
                    </a:solidFill>
                  </a:tcPr>
                </a:tc>
              </a:tr>
              <a:tr h="525220"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Доходы НИУ из всех источников финансового обеспечения  деятельности                    (в расчете на 1 НПР), тыс. руб.</a:t>
                      </a:r>
                      <a:endParaRPr lang="ru-RU" sz="1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4500</a:t>
                      </a:r>
                      <a:endParaRPr lang="ru-RU" sz="1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4026</a:t>
                      </a:r>
                      <a:endParaRPr lang="ru-RU" sz="17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316214"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BFEC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b="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Объем НИОКР</a:t>
                      </a:r>
                      <a:r>
                        <a:rPr lang="ru-RU" sz="1700" b="0" baseline="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в расчете на 1 НПР, тыс. руб.</a:t>
                      </a:r>
                      <a:endParaRPr lang="ru-RU" sz="17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6385" marR="46385" marT="9277" marB="9277" anchor="ctr">
                    <a:solidFill>
                      <a:srgbClr val="EBF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1400</a:t>
                      </a:r>
                      <a:endParaRPr lang="ru-RU" sz="17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6385" marR="46385" marT="9277" marB="9277" anchor="ctr">
                    <a:solidFill>
                      <a:srgbClr val="EBFE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1454,</a:t>
                      </a:r>
                      <a:r>
                        <a:rPr lang="ru-RU" sz="1700" baseline="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</a:t>
                      </a:r>
                      <a:endParaRPr lang="ru-RU" sz="1700" dirty="0" smtClean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6385" marR="46385" marT="9277" marB="9277" anchor="ctr">
                    <a:solidFill>
                      <a:srgbClr val="EBFEC2"/>
                    </a:solidFill>
                  </a:tcPr>
                </a:tc>
              </a:tr>
              <a:tr h="479500"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Доля доходов от международных программ</a:t>
                      </a:r>
                      <a:r>
                        <a:rPr lang="ru-RU" sz="1700" baseline="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и грантов в общем объеме от приносящей доход деятельности, %</a:t>
                      </a:r>
                      <a:endParaRPr lang="ru-RU" sz="17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6385" marR="46385" marT="9277" marB="9277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9</a:t>
                      </a:r>
                      <a:endParaRPr lang="ru-RU" sz="17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6385" marR="46385" marT="9277" marB="9277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9,3</a:t>
                      </a:r>
                    </a:p>
                  </a:txBody>
                  <a:tcPr marL="46385" marR="46385" marT="9277" marB="9277" anchor="ctr"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BFEC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b="0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Отношение средней заработной платы НПР НИУ к средней заработной плате</a:t>
                      </a:r>
                      <a:r>
                        <a:rPr lang="ru-RU" sz="1700" b="0" kern="12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по экономике региона, %</a:t>
                      </a:r>
                      <a:endParaRPr lang="ru-RU" sz="17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6385" marR="46385" marT="9277" marB="9277" anchor="ctr">
                    <a:solidFill>
                      <a:srgbClr val="EBF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b="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150</a:t>
                      </a:r>
                      <a:endParaRPr lang="ru-RU" sz="17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6385" marR="46385" marT="9277" marB="9277" anchor="ctr">
                    <a:solidFill>
                      <a:srgbClr val="EBF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&gt;200</a:t>
                      </a:r>
                      <a:endParaRPr lang="ru-RU" sz="17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6385" marR="46385" marT="9277" marB="9277" anchor="ctr">
                    <a:solidFill>
                      <a:srgbClr val="EBFEC2"/>
                    </a:solidFill>
                  </a:tcPr>
                </a:tc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7FC6-F44A-4DF0-9489-C88BB1E98AC9}" type="slidenum">
              <a:rPr lang="ru-RU" smtClean="0"/>
              <a:pPr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091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6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7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8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9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10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11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4571877" y="3152"/>
            <a:ext cx="7111087" cy="10898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ЗАДАЧА 1</a:t>
            </a:r>
            <a:r>
              <a:rPr lang="en-US" altLang="ru-RU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7</a:t>
            </a:r>
            <a:r>
              <a:rPr lang="ru-RU" altLang="ru-RU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. Обеспечение дальнейшего роста консолидированного бюджета университета с целью устойчивого развития ТПУ и роста средней заработной платы сотрудников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05394" y="5181596"/>
            <a:ext cx="1097757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Объем средств</a:t>
            </a: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, выделенных </a:t>
            </a:r>
            <a:r>
              <a:rPr lang="ru-RU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 социальную поддержку 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студентов и сотрудников </a:t>
            </a: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ТПУ - </a:t>
            </a:r>
            <a:r>
              <a:rPr lang="ru-RU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173,5</a:t>
            </a: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млн руб. (плюс </a:t>
            </a:r>
            <a:r>
              <a:rPr lang="ru-RU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млн руб. к 2015 г.)</a:t>
            </a:r>
            <a:endParaRPr lang="ru-RU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95946" y="1316222"/>
            <a:ext cx="109870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 smtClean="0"/>
              <a:t>ФОНД ОПЛАТЫ ТРУДА (ФОТ) С УЧЕТОМ СТРАХОВЫХ ВЗНОСОВ (МЛН РУБ.)  И СРЕДНЕНАЧИСЛЕННАЯ ЗАРАБОТНАЯ ПЛАТА (РУБ).</a:t>
            </a:r>
            <a:endParaRPr lang="ru-RU" altLang="ru-RU" b="1" dirty="0"/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2491292"/>
              </p:ext>
            </p:extLst>
          </p:nvPr>
        </p:nvGraphicFramePr>
        <p:xfrm>
          <a:off x="710165" y="2073969"/>
          <a:ext cx="10715481" cy="24489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54909"/>
                <a:gridCol w="1717927"/>
                <a:gridCol w="1835218"/>
                <a:gridCol w="2107427"/>
              </a:tblGrid>
              <a:tr h="5566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Показатели</a:t>
                      </a:r>
                      <a:endParaRPr lang="ru-RU" sz="17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BD2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 г.</a:t>
                      </a:r>
                      <a:endParaRPr lang="ru-RU" sz="17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BD2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 г.</a:t>
                      </a:r>
                      <a:endParaRPr lang="ru-RU" sz="17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BD2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Разница, %</a:t>
                      </a:r>
                      <a:endParaRPr lang="ru-RU" sz="17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BD21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ФОТ,</a:t>
                      </a:r>
                      <a:r>
                        <a:rPr lang="ru-RU" sz="1700" b="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всего,</a:t>
                      </a:r>
                      <a:endParaRPr lang="ru-RU" sz="17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3 983</a:t>
                      </a:r>
                      <a:endParaRPr lang="ru-RU" sz="17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3 610</a:t>
                      </a:r>
                      <a:endParaRPr lang="ru-RU" sz="17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17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9,4</a:t>
                      </a:r>
                      <a:endParaRPr lang="ru-RU" sz="17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том числе от</a:t>
                      </a:r>
                      <a:r>
                        <a:rPr lang="ru-RU" sz="1700" b="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приносящей доход деятельности</a:t>
                      </a:r>
                      <a:endParaRPr lang="ru-RU" sz="1700" b="0" baseline="30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903</a:t>
                      </a:r>
                      <a:endParaRPr lang="ru-RU" sz="17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887</a:t>
                      </a:r>
                      <a:endParaRPr lang="ru-RU" sz="17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- 1,8</a:t>
                      </a:r>
                      <a:endParaRPr lang="ru-RU" sz="17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EC2"/>
                    </a:solidFill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Зарплата в целом по ТПУ</a:t>
                      </a:r>
                      <a:endParaRPr lang="ru-RU" sz="17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47 470</a:t>
                      </a:r>
                      <a:endParaRPr lang="ru-RU" sz="17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47 076</a:t>
                      </a:r>
                      <a:endParaRPr lang="ru-RU" sz="17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- 0,8</a:t>
                      </a:r>
                      <a:endParaRPr lang="ru-RU" sz="17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Зарплата ППС</a:t>
                      </a:r>
                      <a:endParaRPr lang="ru-RU" sz="17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72 117</a:t>
                      </a:r>
                      <a:endParaRPr lang="ru-RU" sz="17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73 229</a:t>
                      </a:r>
                      <a:r>
                        <a:rPr lang="ru-RU" sz="1700" b="0" baseline="300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1)</a:t>
                      </a:r>
                      <a:endParaRPr lang="ru-RU" sz="1700" b="0" baseline="30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+ 1,5</a:t>
                      </a:r>
                      <a:endParaRPr lang="ru-RU" sz="17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EC2"/>
                    </a:solidFill>
                  </a:tcPr>
                </a:tc>
              </a:tr>
            </a:tbl>
          </a:graphicData>
        </a:graphic>
      </p:graphicFrame>
      <p:sp>
        <p:nvSpPr>
          <p:cNvPr id="18" name="Заголовок 1"/>
          <p:cNvSpPr txBox="1">
            <a:spLocks/>
          </p:cNvSpPr>
          <p:nvPr/>
        </p:nvSpPr>
        <p:spPr>
          <a:xfrm>
            <a:off x="710165" y="4601980"/>
            <a:ext cx="10715481" cy="562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lnSpc>
                <a:spcPct val="100000"/>
              </a:lnSpc>
              <a:spcAft>
                <a:spcPts val="600"/>
              </a:spcAft>
            </a:pP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1) </a:t>
            </a:r>
            <a:r>
              <a:rPr lang="ru-RU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207</a:t>
            </a: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% от </a:t>
            </a:r>
            <a:r>
              <a:rPr lang="ru-RU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средненачисленной</a:t>
            </a: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зарплаты по Томской области (</a:t>
            </a:r>
            <a:r>
              <a:rPr lang="ru-RU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35 300 </a:t>
            </a: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руб.)</a:t>
            </a:r>
            <a:endParaRPr lang="ru-RU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7FC6-F44A-4DF0-9489-C88BB1E98AC9}" type="slidenum">
              <a:rPr lang="ru-RU" smtClean="0"/>
              <a:pPr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023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68"/>
          <a:stretch/>
        </p:blipFill>
        <p:spPr>
          <a:xfrm>
            <a:off x="7461082" y="1558179"/>
            <a:ext cx="4428000" cy="4033478"/>
          </a:xfrm>
          <a:prstGeom prst="rect">
            <a:avLst/>
          </a:prstGeom>
        </p:spPr>
      </p:pic>
      <p:pic>
        <p:nvPicPr>
          <p:cNvPr id="6451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451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64521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2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64523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4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5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6451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51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877" y="3152"/>
            <a:ext cx="7111087" cy="1089829"/>
          </a:xfrm>
        </p:spPr>
        <p:txBody>
          <a:bodyPr anchor="ctr">
            <a:normAutofit/>
          </a:bodyPr>
          <a:lstStyle/>
          <a:p>
            <a:r>
              <a:rPr lang="ru-RU" altLang="ru-RU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ЗАДАЧА 18. Разработка </a:t>
            </a:r>
            <a:r>
              <a:rPr lang="ru-RU" altLang="ru-RU" sz="1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программы эффективного расходования бюджетных и внебюджетных средств на 2016–2018 </a:t>
            </a:r>
            <a:r>
              <a:rPr lang="ru-RU" altLang="ru-RU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гг.</a:t>
            </a:r>
          </a:p>
        </p:txBody>
      </p:sp>
      <p:sp>
        <p:nvSpPr>
          <p:cNvPr id="64518" name="TextBox 11"/>
          <p:cNvSpPr txBox="1">
            <a:spLocks noChangeArrowheads="1"/>
          </p:cNvSpPr>
          <p:nvPr/>
        </p:nvSpPr>
        <p:spPr bwMode="auto">
          <a:xfrm>
            <a:off x="710164" y="1422465"/>
            <a:ext cx="8550793" cy="1268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ru-RU" sz="1700" b="1" dirty="0"/>
              <a:t>Программа </a:t>
            </a:r>
            <a:r>
              <a:rPr lang="ru-RU" sz="1700" b="1" dirty="0" smtClean="0"/>
              <a:t>повышения </a:t>
            </a:r>
            <a:r>
              <a:rPr lang="ru-RU" sz="1700" b="1" dirty="0"/>
              <a:t>эффективности расходования средств </a:t>
            </a:r>
            <a:r>
              <a:rPr lang="ru-RU" sz="1700" b="1" dirty="0" smtClean="0">
                <a:solidFill>
                  <a:srgbClr val="FF0000"/>
                </a:solidFill>
              </a:rPr>
              <a:t/>
            </a:r>
            <a:br>
              <a:rPr lang="ru-RU" sz="1700" b="1" dirty="0" smtClean="0">
                <a:solidFill>
                  <a:srgbClr val="FF0000"/>
                </a:solidFill>
              </a:rPr>
            </a:br>
            <a:r>
              <a:rPr lang="ru-RU" sz="1700" b="1" dirty="0" smtClean="0"/>
              <a:t>на </a:t>
            </a:r>
            <a:r>
              <a:rPr lang="ru-RU" sz="1700" b="1" dirty="0"/>
              <a:t>период </a:t>
            </a:r>
            <a:r>
              <a:rPr lang="ru-RU" sz="1700" b="1" dirty="0" smtClean="0"/>
              <a:t>до 2017 г. утверждена </a:t>
            </a:r>
            <a:r>
              <a:rPr lang="ru-RU" sz="1700" b="1" dirty="0"/>
              <a:t>приказом от 29.07.2015 г. № </a:t>
            </a:r>
            <a:r>
              <a:rPr lang="ru-RU" sz="1700" b="1" dirty="0" smtClean="0"/>
              <a:t>9958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ru-RU" sz="1700" dirty="0"/>
              <a:t>План </a:t>
            </a:r>
            <a:r>
              <a:rPr lang="ru-RU" sz="1700" dirty="0" smtClean="0"/>
              <a:t>мероприятий по </a:t>
            </a:r>
            <a:r>
              <a:rPr lang="ru-RU" sz="1700" dirty="0"/>
              <a:t>реализации </a:t>
            </a:r>
            <a:r>
              <a:rPr lang="ru-RU" sz="1700" dirty="0" smtClean="0"/>
              <a:t>Программы </a:t>
            </a:r>
            <a:r>
              <a:rPr lang="ru-RU" sz="1700" dirty="0"/>
              <a:t>повышения эффективности расходования средств </a:t>
            </a:r>
            <a:r>
              <a:rPr lang="ru-RU" sz="1700" dirty="0" smtClean="0"/>
              <a:t>на </a:t>
            </a:r>
            <a:r>
              <a:rPr lang="ru-RU" sz="1700" dirty="0"/>
              <a:t>2016 </a:t>
            </a:r>
            <a:r>
              <a:rPr lang="ru-RU" sz="1700" dirty="0" smtClean="0"/>
              <a:t>год утвержден приказом  от 15.07.2016 г. № 8740</a:t>
            </a:r>
          </a:p>
        </p:txBody>
      </p:sp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662539" y="4825038"/>
            <a:ext cx="9204272" cy="962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ru-RU" sz="1700" dirty="0" smtClean="0">
                <a:cs typeface="Arial" panose="020B0604020202020204" pitchFamily="34" charset="0"/>
              </a:rPr>
              <a:t>Экономия от передачи на </a:t>
            </a:r>
            <a:r>
              <a:rPr lang="ru-RU" sz="1700" b="1" dirty="0" smtClean="0">
                <a:cs typeface="Arial" panose="020B0604020202020204" pitchFamily="34" charset="0"/>
              </a:rPr>
              <a:t>аутсорсинг </a:t>
            </a:r>
            <a:r>
              <a:rPr lang="ru-RU" sz="1700" dirty="0" err="1" smtClean="0">
                <a:cs typeface="Arial" panose="020B0604020202020204" pitchFamily="34" charset="0"/>
              </a:rPr>
              <a:t>клининговых</a:t>
            </a:r>
            <a:r>
              <a:rPr lang="ru-RU" sz="1700" dirty="0" smtClean="0">
                <a:cs typeface="Arial" panose="020B0604020202020204" pitchFamily="34" charset="0"/>
              </a:rPr>
              <a:t> услуг – до </a:t>
            </a:r>
            <a:r>
              <a:rPr lang="ru-RU" sz="1700" b="1" dirty="0" smtClean="0">
                <a:cs typeface="Arial" panose="020B0604020202020204" pitchFamily="34" charset="0"/>
              </a:rPr>
              <a:t>1,7</a:t>
            </a:r>
            <a:r>
              <a:rPr lang="ru-RU" sz="1700" dirty="0" smtClean="0">
                <a:cs typeface="Arial" panose="020B0604020202020204" pitchFamily="34" charset="0"/>
              </a:rPr>
              <a:t> млн руб. в месяц                (за 20 месяцев экономия составила </a:t>
            </a:r>
            <a:r>
              <a:rPr lang="ru-RU" sz="1700" b="1" dirty="0" smtClean="0">
                <a:cs typeface="Arial" panose="020B0604020202020204" pitchFamily="34" charset="0"/>
              </a:rPr>
              <a:t>34,1</a:t>
            </a:r>
            <a:r>
              <a:rPr lang="ru-RU" sz="1700" dirty="0" smtClean="0">
                <a:cs typeface="Arial" panose="020B0604020202020204" pitchFamily="34" charset="0"/>
              </a:rPr>
              <a:t> млн руб.)</a:t>
            </a:r>
            <a:endParaRPr lang="ru-RU" sz="1700" dirty="0">
              <a:solidFill>
                <a:srgbClr val="000000"/>
              </a:solidFill>
              <a:ea typeface="Times New Roman"/>
              <a:cs typeface="Arial" panose="020B0604020202020204" pitchFamily="34" charset="0"/>
            </a:endParaRPr>
          </a:p>
          <a:p>
            <a:pPr marL="0" indent="0" fontAlgn="t">
              <a:lnSpc>
                <a:spcPts val="1650"/>
              </a:lnSpc>
              <a:spcAft>
                <a:spcPts val="600"/>
              </a:spcAft>
              <a:buNone/>
            </a:pPr>
            <a:r>
              <a:rPr lang="ru-RU" sz="1700" dirty="0" smtClean="0">
                <a:solidFill>
                  <a:srgbClr val="000000"/>
                </a:solidFill>
                <a:ea typeface="Times New Roman"/>
                <a:cs typeface="Arial" panose="020B0604020202020204" pitchFamily="34" charset="0"/>
              </a:rPr>
              <a:t>В 2016 г. почти </a:t>
            </a:r>
            <a:r>
              <a:rPr lang="ru-RU" sz="1700" dirty="0">
                <a:solidFill>
                  <a:srgbClr val="000000"/>
                </a:solidFill>
                <a:ea typeface="Times New Roman"/>
                <a:cs typeface="Arial" panose="020B0604020202020204" pitchFamily="34" charset="0"/>
              </a:rPr>
              <a:t>на </a:t>
            </a:r>
            <a:r>
              <a:rPr lang="ru-RU" sz="1700" b="1" dirty="0">
                <a:solidFill>
                  <a:srgbClr val="000000"/>
                </a:solidFill>
                <a:ea typeface="Times New Roman"/>
                <a:cs typeface="Arial" panose="020B0604020202020204" pitchFamily="34" charset="0"/>
              </a:rPr>
              <a:t>3 %</a:t>
            </a:r>
            <a:r>
              <a:rPr lang="ru-RU" sz="1700" dirty="0">
                <a:solidFill>
                  <a:srgbClr val="000000"/>
                </a:solidFill>
                <a:ea typeface="Times New Roman"/>
                <a:cs typeface="Arial" panose="020B0604020202020204" pitchFamily="34" charset="0"/>
              </a:rPr>
              <a:t> снижено потребление электроэнергии и более чем на </a:t>
            </a:r>
            <a:r>
              <a:rPr lang="ru-RU" sz="1700" b="1" dirty="0">
                <a:solidFill>
                  <a:srgbClr val="000000"/>
                </a:solidFill>
                <a:ea typeface="Times New Roman"/>
                <a:cs typeface="Arial" panose="020B0604020202020204" pitchFamily="34" charset="0"/>
              </a:rPr>
              <a:t>8 %</a:t>
            </a:r>
            <a:r>
              <a:rPr lang="ru-RU" sz="1700" dirty="0">
                <a:solidFill>
                  <a:srgbClr val="000000"/>
                </a:solidFill>
                <a:ea typeface="Times New Roman"/>
                <a:cs typeface="Arial" panose="020B0604020202020204" pitchFamily="34" charset="0"/>
              </a:rPr>
              <a:t> </a:t>
            </a:r>
            <a:r>
              <a:rPr lang="ru-RU" sz="1700" dirty="0" smtClean="0">
                <a:solidFill>
                  <a:srgbClr val="000000"/>
                </a:solidFill>
                <a:ea typeface="Times New Roman"/>
                <a:cs typeface="Arial" panose="020B0604020202020204" pitchFamily="34" charset="0"/>
              </a:rPr>
              <a:t>– воды</a:t>
            </a:r>
            <a:endParaRPr lang="ru-RU" sz="1700" dirty="0" smtClean="0">
              <a:cs typeface="Arial" panose="020B0604020202020204" pitchFamily="34" charset="0"/>
            </a:endParaRPr>
          </a:p>
        </p:txBody>
      </p:sp>
      <p:sp>
        <p:nvSpPr>
          <p:cNvPr id="16" name="TextBox 11"/>
          <p:cNvSpPr txBox="1">
            <a:spLocks noChangeArrowheads="1"/>
          </p:cNvSpPr>
          <p:nvPr/>
        </p:nvSpPr>
        <p:spPr bwMode="auto">
          <a:xfrm>
            <a:off x="710165" y="2684894"/>
            <a:ext cx="4362573" cy="2023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None/>
              <a:tabLst/>
              <a:defRPr/>
            </a:pPr>
            <a:r>
              <a:rPr lang="ru-RU" sz="1700" b="1" dirty="0" smtClean="0">
                <a:solidFill>
                  <a:srgbClr val="000000"/>
                </a:solidFill>
                <a:latin typeface="Arial" charset="0"/>
              </a:rPr>
              <a:t>Экономия на конкурсных процедурах:</a:t>
            </a:r>
          </a:p>
          <a:p>
            <a:pPr lvl="0" eaLnBrk="0" fontAlgn="base" hangingPunct="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tabLst/>
              <a:defRPr/>
            </a:pPr>
            <a:r>
              <a:rPr lang="ru-RU" sz="1700" dirty="0" smtClean="0">
                <a:solidFill>
                  <a:srgbClr val="000000"/>
                </a:solidFill>
                <a:latin typeface="Arial" charset="0"/>
              </a:rPr>
              <a:t>Объявлено </a:t>
            </a:r>
            <a:r>
              <a:rPr lang="ru-RU" sz="1700" b="1" dirty="0" smtClean="0">
                <a:solidFill>
                  <a:srgbClr val="000000"/>
                </a:solidFill>
                <a:latin typeface="Arial" charset="0"/>
              </a:rPr>
              <a:t>625</a:t>
            </a:r>
            <a:r>
              <a:rPr lang="ru-RU" sz="1700" dirty="0" smtClean="0">
                <a:solidFill>
                  <a:srgbClr val="000000"/>
                </a:solidFill>
                <a:latin typeface="Arial" charset="0"/>
              </a:rPr>
              <a:t> закупок на сумму </a:t>
            </a:r>
            <a:br>
              <a:rPr lang="ru-RU" sz="1700" dirty="0" smtClean="0">
                <a:solidFill>
                  <a:srgbClr val="000000"/>
                </a:solidFill>
                <a:latin typeface="Arial" charset="0"/>
              </a:rPr>
            </a:br>
            <a:r>
              <a:rPr lang="ru-RU" sz="1700" b="1" dirty="0" smtClean="0">
                <a:solidFill>
                  <a:srgbClr val="000000"/>
                </a:solidFill>
                <a:latin typeface="Arial" charset="0"/>
              </a:rPr>
              <a:t>955</a:t>
            </a:r>
            <a:r>
              <a:rPr lang="ru-RU" sz="1700" dirty="0" smtClean="0">
                <a:solidFill>
                  <a:srgbClr val="000000"/>
                </a:solidFill>
                <a:latin typeface="Arial" charset="0"/>
              </a:rPr>
              <a:t> млн руб.</a:t>
            </a:r>
          </a:p>
          <a:p>
            <a:pPr lvl="0" eaLnBrk="0" fontAlgn="base" hangingPunct="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tabLst/>
              <a:defRPr/>
            </a:pPr>
            <a:r>
              <a:rPr lang="ru-RU" sz="1700" dirty="0" smtClean="0">
                <a:solidFill>
                  <a:srgbClr val="000000"/>
                </a:solidFill>
                <a:latin typeface="Arial" charset="0"/>
              </a:rPr>
              <a:t>Заключено договоров на сумму                 </a:t>
            </a:r>
            <a:r>
              <a:rPr lang="ru-RU" sz="1700" b="1" dirty="0" smtClean="0">
                <a:solidFill>
                  <a:srgbClr val="000000"/>
                </a:solidFill>
                <a:latin typeface="Arial" charset="0"/>
              </a:rPr>
              <a:t>677</a:t>
            </a:r>
            <a:r>
              <a:rPr lang="ru-RU" sz="1700" dirty="0" smtClean="0">
                <a:solidFill>
                  <a:srgbClr val="000000"/>
                </a:solidFill>
                <a:latin typeface="Arial" charset="0"/>
              </a:rPr>
              <a:t> млн руб.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ts val="600"/>
              </a:spcAft>
              <a:buNone/>
              <a:tabLst/>
              <a:defRPr/>
            </a:pPr>
            <a:r>
              <a:rPr lang="ru-RU" sz="1700" dirty="0" smtClean="0">
                <a:solidFill>
                  <a:srgbClr val="000000"/>
                </a:solidFill>
                <a:latin typeface="Arial" charset="0"/>
              </a:rPr>
              <a:t>Экономия составила </a:t>
            </a:r>
            <a:r>
              <a:rPr lang="ru-RU" sz="1700" b="1" dirty="0" smtClean="0">
                <a:solidFill>
                  <a:srgbClr val="000000"/>
                </a:solidFill>
                <a:latin typeface="Arial" charset="0"/>
              </a:rPr>
              <a:t>278</a:t>
            </a:r>
            <a:r>
              <a:rPr lang="ru-RU" sz="1700" dirty="0" smtClean="0">
                <a:solidFill>
                  <a:srgbClr val="000000"/>
                </a:solidFill>
                <a:latin typeface="Arial" charset="0"/>
              </a:rPr>
              <a:t> млн руб. (29 %)</a:t>
            </a:r>
            <a:endParaRPr lang="ru-RU" sz="1700" dirty="0" smtClean="0"/>
          </a:p>
        </p:txBody>
      </p:sp>
      <p:sp>
        <p:nvSpPr>
          <p:cNvPr id="19" name="TextBox 11"/>
          <p:cNvSpPr txBox="1">
            <a:spLocks noChangeArrowheads="1"/>
          </p:cNvSpPr>
          <p:nvPr/>
        </p:nvSpPr>
        <p:spPr bwMode="auto">
          <a:xfrm>
            <a:off x="5072738" y="2698220"/>
            <a:ext cx="4933410" cy="1685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None/>
              <a:tabLst/>
              <a:defRPr/>
            </a:pPr>
            <a:r>
              <a:rPr lang="ru-RU" sz="1700" b="1" dirty="0" smtClean="0">
                <a:solidFill>
                  <a:srgbClr val="000000"/>
                </a:solidFill>
                <a:latin typeface="Arial" charset="0"/>
              </a:rPr>
              <a:t>Результаты </a:t>
            </a:r>
            <a:r>
              <a:rPr lang="ru-RU" sz="1700" b="1" dirty="0" err="1" smtClean="0">
                <a:solidFill>
                  <a:srgbClr val="000000"/>
                </a:solidFill>
                <a:latin typeface="Arial" charset="0"/>
              </a:rPr>
              <a:t>претензионно</a:t>
            </a:r>
            <a:r>
              <a:rPr lang="ru-RU" sz="1700" b="1" dirty="0" smtClean="0">
                <a:solidFill>
                  <a:srgbClr val="000000"/>
                </a:solidFill>
                <a:latin typeface="Arial" charset="0"/>
              </a:rPr>
              <a:t>-исковой работы:</a:t>
            </a:r>
          </a:p>
          <a:p>
            <a:pPr lvl="0" eaLnBrk="0" fontAlgn="base" hangingPunct="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tabLst/>
              <a:defRPr/>
            </a:pPr>
            <a:r>
              <a:rPr lang="ru-RU" sz="1700" dirty="0" smtClean="0">
                <a:solidFill>
                  <a:srgbClr val="000000"/>
                </a:solidFill>
                <a:latin typeface="Arial" charset="0"/>
              </a:rPr>
              <a:t>Предъявлено ответчикам </a:t>
            </a:r>
            <a:r>
              <a:rPr lang="ru-RU" sz="1700" b="1" dirty="0">
                <a:solidFill>
                  <a:srgbClr val="000000"/>
                </a:solidFill>
                <a:latin typeface="Arial" charset="0"/>
              </a:rPr>
              <a:t>39</a:t>
            </a:r>
            <a:r>
              <a:rPr lang="ru-RU" sz="17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ru-RU" sz="1700" dirty="0" smtClean="0">
                <a:solidFill>
                  <a:srgbClr val="000000"/>
                </a:solidFill>
                <a:latin typeface="Arial" charset="0"/>
              </a:rPr>
              <a:t>исков                         на сумму </a:t>
            </a:r>
            <a:r>
              <a:rPr lang="ru-RU" sz="1700" b="1" dirty="0" smtClean="0">
                <a:solidFill>
                  <a:srgbClr val="000000"/>
                </a:solidFill>
                <a:latin typeface="Arial" charset="0"/>
              </a:rPr>
              <a:t>40,8</a:t>
            </a:r>
            <a:r>
              <a:rPr lang="ru-RU" sz="1700" dirty="0" smtClean="0">
                <a:solidFill>
                  <a:srgbClr val="000000"/>
                </a:solidFill>
                <a:latin typeface="Arial" charset="0"/>
              </a:rPr>
              <a:t> млн руб. </a:t>
            </a:r>
          </a:p>
          <a:p>
            <a:pPr lvl="0" eaLnBrk="0" fontAlgn="base" hangingPunct="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tabLst/>
              <a:defRPr/>
            </a:pPr>
            <a:r>
              <a:rPr lang="ru-RU" sz="1700" dirty="0" smtClean="0">
                <a:solidFill>
                  <a:srgbClr val="000000"/>
                </a:solidFill>
                <a:latin typeface="Arial" charset="0"/>
              </a:rPr>
              <a:t>Взыскано с ответчиков </a:t>
            </a:r>
            <a:r>
              <a:rPr lang="ru-RU" sz="1700" b="1" dirty="0" smtClean="0">
                <a:solidFill>
                  <a:srgbClr val="000000"/>
                </a:solidFill>
                <a:latin typeface="Arial" charset="0"/>
              </a:rPr>
              <a:t>28,1</a:t>
            </a:r>
            <a:r>
              <a:rPr lang="ru-RU" sz="1700" dirty="0" smtClean="0">
                <a:solidFill>
                  <a:srgbClr val="000000"/>
                </a:solidFill>
                <a:latin typeface="Arial" charset="0"/>
              </a:rPr>
              <a:t> млн руб.               (68,9 %)</a:t>
            </a:r>
            <a:endParaRPr lang="ru-RU" sz="1700" dirty="0" smtClean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7FC6-F44A-4DF0-9489-C88BB1E98AC9}" type="slidenum">
              <a:rPr lang="ru-RU" smtClean="0"/>
              <a:pPr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260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451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64521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2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64523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4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5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6451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51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877" y="3152"/>
            <a:ext cx="7111087" cy="1089829"/>
          </a:xfrm>
        </p:spPr>
        <p:txBody>
          <a:bodyPr anchor="ctr">
            <a:normAutofit/>
          </a:bodyPr>
          <a:lstStyle/>
          <a:p>
            <a:r>
              <a:rPr lang="ru-RU" altLang="ru-RU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ЗАДАЧА 19. Выдвижение </a:t>
            </a:r>
            <a:r>
              <a:rPr lang="ru-RU" altLang="ru-RU" sz="1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работ на соискание Премии Правительства Российской Федерации  в области образования </a:t>
            </a:r>
            <a:r>
              <a:rPr lang="ru-RU" altLang="ru-RU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ru-RU" altLang="ru-RU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</a:br>
            <a:r>
              <a:rPr lang="ru-RU" altLang="ru-RU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и </a:t>
            </a:r>
            <a:r>
              <a:rPr lang="ru-RU" altLang="ru-RU" sz="1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в области науки и техники, в том числе для молодых </a:t>
            </a:r>
            <a:r>
              <a:rPr lang="ru-RU" altLang="ru-RU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ученых</a:t>
            </a:r>
          </a:p>
        </p:txBody>
      </p:sp>
      <p:sp>
        <p:nvSpPr>
          <p:cNvPr id="64518" name="TextBox 11"/>
          <p:cNvSpPr txBox="1">
            <a:spLocks noChangeArrowheads="1"/>
          </p:cNvSpPr>
          <p:nvPr/>
        </p:nvSpPr>
        <p:spPr bwMode="auto">
          <a:xfrm>
            <a:off x="710165" y="1205850"/>
            <a:ext cx="11177035" cy="3388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ru-RU" sz="1700" b="1" dirty="0">
                <a:solidFill>
                  <a:srgbClr val="6BBD21"/>
                </a:solidFill>
              </a:rPr>
              <a:t>В области образования </a:t>
            </a:r>
            <a:endParaRPr lang="ru-RU" sz="1700" b="1" dirty="0" smtClean="0">
              <a:solidFill>
                <a:srgbClr val="6BBD2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ru-RU" sz="1700" dirty="0" smtClean="0"/>
              <a:t>«Сетевая </a:t>
            </a:r>
            <a:r>
              <a:rPr lang="ru-RU" sz="1700" dirty="0"/>
              <a:t>модель организации магистерской подготовки в области ядерной медицины для повышения качества оказания онкологической медицинской помощи населению Российской Федерации</a:t>
            </a:r>
            <a:r>
              <a:rPr lang="ru-RU" sz="1700" dirty="0" smtClean="0"/>
              <a:t>»</a:t>
            </a:r>
          </a:p>
          <a:p>
            <a:pPr marL="0" indent="0">
              <a:buNone/>
            </a:pPr>
            <a:r>
              <a:rPr lang="ru-RU" sz="1700" b="1" dirty="0">
                <a:solidFill>
                  <a:srgbClr val="6BBD21"/>
                </a:solidFill>
              </a:rPr>
              <a:t>В области науки и техники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700" dirty="0"/>
              <a:t>«Создание и внедрение технологий, обеспечивающих надежность и безопасность конструкций для новой ракетно-космической техники</a:t>
            </a:r>
            <a:r>
              <a:rPr lang="ru-RU" sz="1700" dirty="0" smtClean="0"/>
              <a:t>» </a:t>
            </a:r>
            <a:endParaRPr lang="ru-RU" sz="1700" dirty="0"/>
          </a:p>
          <a:p>
            <a:pPr marL="0" indent="0">
              <a:buNone/>
            </a:pPr>
            <a:r>
              <a:rPr lang="ru-RU" sz="1700" b="1" dirty="0" smtClean="0">
                <a:solidFill>
                  <a:srgbClr val="6BBD21"/>
                </a:solidFill>
              </a:rPr>
              <a:t>Поддержано</a:t>
            </a:r>
            <a:r>
              <a:rPr lang="ru-RU" sz="1700" dirty="0" smtClean="0"/>
              <a:t> </a:t>
            </a:r>
            <a:r>
              <a:rPr lang="ru-RU" sz="1700" dirty="0"/>
              <a:t>включение сотрудников ТПУ в составы авторских </a:t>
            </a:r>
            <a:r>
              <a:rPr lang="ru-RU" sz="1700" dirty="0" smtClean="0"/>
              <a:t>коллективов: </a:t>
            </a:r>
            <a:endParaRPr lang="ru-RU" sz="1700" dirty="0"/>
          </a:p>
          <a:p>
            <a:pPr marL="0" indent="-285750">
              <a:buFont typeface="Wingdings" panose="05000000000000000000" pitchFamily="2" charset="2"/>
              <a:buChar char="§"/>
            </a:pPr>
            <a:r>
              <a:rPr lang="ru-RU" sz="1700" dirty="0" smtClean="0"/>
              <a:t>Московского </a:t>
            </a:r>
            <a:r>
              <a:rPr lang="ru-RU" sz="1700" dirty="0"/>
              <a:t>технологического университета (МИРЭА) – </a:t>
            </a:r>
            <a:r>
              <a:rPr lang="ru-RU" sz="1700" i="1" dirty="0" smtClean="0"/>
              <a:t>В.А. Касьянова, С.В. </a:t>
            </a:r>
            <a:r>
              <a:rPr lang="ru-RU" sz="1700" i="1" dirty="0" err="1" smtClean="0"/>
              <a:t>Чахлова</a:t>
            </a:r>
            <a:r>
              <a:rPr lang="ru-RU" sz="1700" i="1" dirty="0" smtClean="0"/>
              <a:t> </a:t>
            </a:r>
            <a:endParaRPr lang="ru-RU" sz="1700" i="1" dirty="0"/>
          </a:p>
          <a:p>
            <a:pPr marL="0" indent="-285750">
              <a:buFont typeface="Wingdings" panose="05000000000000000000" pitchFamily="2" charset="2"/>
              <a:buChar char="§"/>
            </a:pPr>
            <a:r>
              <a:rPr lang="ru-RU" sz="1700" dirty="0" smtClean="0"/>
              <a:t>Центрального </a:t>
            </a:r>
            <a:r>
              <a:rPr lang="ru-RU" sz="1700" dirty="0"/>
              <a:t>научно-исследовательского радиотехнического </a:t>
            </a:r>
            <a:r>
              <a:rPr lang="ru-RU" sz="1700" dirty="0" smtClean="0"/>
              <a:t>института – В.М. </a:t>
            </a:r>
            <a:r>
              <a:rPr lang="ru-RU" sz="1700" i="1" dirty="0" smtClean="0"/>
              <a:t>Зыкова, А.П. </a:t>
            </a:r>
            <a:r>
              <a:rPr lang="ru-RU" sz="1700" i="1" dirty="0" err="1" smtClean="0"/>
              <a:t>Суржикова</a:t>
            </a:r>
            <a:r>
              <a:rPr lang="ru-RU" sz="1700" i="1" dirty="0" smtClean="0"/>
              <a:t> </a:t>
            </a:r>
          </a:p>
          <a:p>
            <a:pPr marL="0" indent="0">
              <a:buNone/>
            </a:pPr>
            <a:r>
              <a:rPr lang="ru-RU" sz="1700" b="1" dirty="0">
                <a:solidFill>
                  <a:srgbClr val="6BBD21"/>
                </a:solidFill>
              </a:rPr>
              <a:t>В области науки и техники для молодых ученых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700" dirty="0"/>
              <a:t>«</a:t>
            </a:r>
            <a:r>
              <a:rPr lang="ru-RU" sz="1700" dirty="0" err="1"/>
              <a:t>Ресурсоэффективная</a:t>
            </a:r>
            <a:r>
              <a:rPr lang="ru-RU" sz="1700" dirty="0"/>
              <a:t> технология моторных топлив</a:t>
            </a:r>
            <a:r>
              <a:rPr lang="ru-RU" sz="1700" dirty="0" smtClean="0"/>
              <a:t>»</a:t>
            </a:r>
            <a:endParaRPr lang="ru-RU" sz="17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710165" y="4960382"/>
            <a:ext cx="56906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2016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году Томский политехнический университет </a:t>
            </a:r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стал </a:t>
            </a: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лауреатом </a:t>
            </a:r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Премии </a:t>
            </a: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Правительства </a:t>
            </a:r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Российской Федерации в </a:t>
            </a: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области </a:t>
            </a:r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качества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6" b="37223"/>
          <a:stretch/>
        </p:blipFill>
        <p:spPr>
          <a:xfrm>
            <a:off x="6538508" y="4536380"/>
            <a:ext cx="4967739" cy="1899700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7FC6-F44A-4DF0-9489-C88BB1E98AC9}" type="slidenum">
              <a:rPr lang="ru-RU" smtClean="0"/>
              <a:pPr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409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1143000" y="5686425"/>
            <a:ext cx="3531903" cy="723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451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64521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2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64523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4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5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6451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518" name="TextBox 11"/>
          <p:cNvSpPr txBox="1">
            <a:spLocks noChangeArrowheads="1"/>
          </p:cNvSpPr>
          <p:nvPr/>
        </p:nvSpPr>
        <p:spPr bwMode="auto">
          <a:xfrm>
            <a:off x="710165" y="1258601"/>
            <a:ext cx="8310771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buFont typeface="Wingdings" panose="05000000000000000000" pitchFamily="2" charset="2"/>
              <a:buChar char="§"/>
            </a:pPr>
            <a:r>
              <a:rPr lang="ru-RU" sz="1700" dirty="0" smtClean="0"/>
              <a:t>Спутник </a:t>
            </a:r>
            <a:r>
              <a:rPr lang="ru-RU" sz="1700" b="1" dirty="0"/>
              <a:t>«Томск-ТПУ-120» </a:t>
            </a:r>
            <a:r>
              <a:rPr lang="ru-RU" sz="1700" dirty="0" smtClean="0"/>
              <a:t>– </a:t>
            </a:r>
            <a:r>
              <a:rPr lang="ru-RU" sz="1700" dirty="0"/>
              <a:t>первый </a:t>
            </a:r>
            <a:r>
              <a:rPr lang="ru-RU" sz="1700" dirty="0" smtClean="0"/>
              <a:t>в мире </a:t>
            </a:r>
            <a:r>
              <a:rPr lang="ru-RU" sz="1700" dirty="0"/>
              <a:t>космический аппарат, созданный </a:t>
            </a:r>
            <a:r>
              <a:rPr lang="ru-RU" sz="1700" dirty="0" smtClean="0"/>
              <a:t>с </a:t>
            </a:r>
            <a:r>
              <a:rPr lang="ru-RU" sz="1700" dirty="0"/>
              <a:t>использованием 3D-технологий </a:t>
            </a:r>
            <a:endParaRPr lang="ru-RU" sz="1700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9" b="6117"/>
          <a:stretch/>
        </p:blipFill>
        <p:spPr>
          <a:xfrm>
            <a:off x="9224023" y="3022387"/>
            <a:ext cx="2594629" cy="14393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2750"/>
          <a:stretch/>
        </p:blipFill>
        <p:spPr>
          <a:xfrm>
            <a:off x="9226850" y="4515975"/>
            <a:ext cx="2595613" cy="16985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0" r="3976" b="2500"/>
          <a:stretch/>
        </p:blipFill>
        <p:spPr>
          <a:xfrm>
            <a:off x="9224023" y="1438766"/>
            <a:ext cx="2595612" cy="1529433"/>
          </a:xfrm>
          <a:prstGeom prst="rect">
            <a:avLst/>
          </a:prstGeom>
        </p:spPr>
      </p:pic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4571877" y="179178"/>
            <a:ext cx="7111087" cy="9138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ЗАДАЧА 20. Создание </a:t>
            </a:r>
            <a:r>
              <a:rPr lang="ru-RU" altLang="ru-RU" sz="1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и подготовка к запуску в космос спутника «Томск-ТПУ-120</a:t>
            </a:r>
            <a:r>
              <a:rPr lang="ru-RU" altLang="ru-RU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»</a:t>
            </a:r>
          </a:p>
        </p:txBody>
      </p:sp>
      <p:sp>
        <p:nvSpPr>
          <p:cNvPr id="18" name="TextBox 11"/>
          <p:cNvSpPr txBox="1">
            <a:spLocks noChangeArrowheads="1"/>
          </p:cNvSpPr>
          <p:nvPr/>
        </p:nvSpPr>
        <p:spPr bwMode="auto">
          <a:xfrm>
            <a:off x="4877989" y="1912118"/>
            <a:ext cx="4422765" cy="4330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0">
              <a:buSzPct val="70000"/>
              <a:buNone/>
            </a:pPr>
            <a:r>
              <a:rPr lang="ru-RU" sz="1700" b="1" dirty="0" smtClean="0"/>
              <a:t>31 </a:t>
            </a:r>
            <a:r>
              <a:rPr lang="ru-RU" sz="1700" b="1" dirty="0"/>
              <a:t>марта 2016 г</a:t>
            </a:r>
            <a:r>
              <a:rPr lang="ru-RU" sz="1700" b="1" dirty="0" smtClean="0"/>
              <a:t>. </a:t>
            </a:r>
            <a:r>
              <a:rPr lang="ru-RU" sz="1700" dirty="0"/>
              <a:t>– запуск спутника </a:t>
            </a:r>
            <a:r>
              <a:rPr lang="ru-RU" sz="1700" dirty="0" smtClean="0"/>
              <a:t>            с </a:t>
            </a:r>
            <a:r>
              <a:rPr lang="ru-RU" sz="1700" dirty="0"/>
              <a:t>космодрома Байконур в составе </a:t>
            </a:r>
            <a:r>
              <a:rPr lang="ru-RU" sz="1700" dirty="0" smtClean="0"/>
              <a:t>транспортно-грузового корабля </a:t>
            </a:r>
            <a:r>
              <a:rPr lang="ru-RU" sz="1700" dirty="0"/>
              <a:t>«Прогресс МС-02</a:t>
            </a:r>
            <a:r>
              <a:rPr lang="ru-RU" sz="1700" dirty="0" smtClean="0"/>
              <a:t>»</a:t>
            </a:r>
          </a:p>
          <a:p>
            <a:pPr indent="0">
              <a:buSzPct val="70000"/>
              <a:buNone/>
            </a:pPr>
            <a:r>
              <a:rPr lang="ru-RU" sz="1700" dirty="0" smtClean="0"/>
              <a:t>На </a:t>
            </a:r>
            <a:r>
              <a:rPr lang="ru-RU" sz="1700" dirty="0"/>
              <a:t>запуске присутствовала делегация </a:t>
            </a:r>
            <a:r>
              <a:rPr lang="ru-RU" sz="1700" dirty="0" smtClean="0"/>
              <a:t>в составе Губернатора Томской области, председателя </a:t>
            </a:r>
            <a:r>
              <a:rPr lang="ru-RU" sz="1700" dirty="0"/>
              <a:t>Наблюдательного </a:t>
            </a:r>
            <a:r>
              <a:rPr lang="ru-RU" sz="1700" dirty="0" smtClean="0"/>
              <a:t>совета </a:t>
            </a:r>
            <a:r>
              <a:rPr lang="ru-RU" sz="1700" dirty="0"/>
              <a:t>ТПУ </a:t>
            </a:r>
            <a:r>
              <a:rPr lang="ru-RU" sz="1700" i="1" dirty="0" smtClean="0"/>
              <a:t>Сергея </a:t>
            </a:r>
            <a:r>
              <a:rPr lang="ru-RU" sz="1700" i="1" dirty="0" err="1" smtClean="0"/>
              <a:t>Жвачкина</a:t>
            </a:r>
            <a:r>
              <a:rPr lang="ru-RU" sz="1700" dirty="0" smtClean="0"/>
              <a:t>, ректора </a:t>
            </a:r>
            <a:r>
              <a:rPr lang="ru-RU" sz="1700" dirty="0"/>
              <a:t>ТПУ </a:t>
            </a:r>
            <a:r>
              <a:rPr lang="ru-RU" sz="1700" i="1" dirty="0" smtClean="0"/>
              <a:t>Петра Чубика</a:t>
            </a:r>
            <a:r>
              <a:rPr lang="ru-RU" sz="1700" dirty="0"/>
              <a:t>, </a:t>
            </a:r>
            <a:r>
              <a:rPr lang="ru-RU" sz="1700" dirty="0" smtClean="0"/>
              <a:t>советника </a:t>
            </a:r>
            <a:r>
              <a:rPr lang="ru-RU" sz="1700" dirty="0"/>
              <a:t>президента РКК «Энергия» </a:t>
            </a:r>
            <a:r>
              <a:rPr lang="ru-RU" sz="1700" i="1" dirty="0" smtClean="0"/>
              <a:t>Александра Чернявского</a:t>
            </a:r>
            <a:r>
              <a:rPr lang="ru-RU" sz="1700" dirty="0" smtClean="0"/>
              <a:t>, директора </a:t>
            </a:r>
            <a:r>
              <a:rPr lang="ru-RU" sz="1700" dirty="0"/>
              <a:t>ИФПМ СО РАН </a:t>
            </a:r>
            <a:r>
              <a:rPr lang="ru-RU" sz="1700" i="1" dirty="0" smtClean="0"/>
              <a:t>Сергея </a:t>
            </a:r>
            <a:r>
              <a:rPr lang="ru-RU" sz="1700" i="1" dirty="0" err="1"/>
              <a:t>Псахье</a:t>
            </a:r>
            <a:r>
              <a:rPr lang="ru-RU" sz="1700" dirty="0"/>
              <a:t>, </a:t>
            </a:r>
            <a:r>
              <a:rPr lang="ru-RU" sz="1700" dirty="0" smtClean="0"/>
              <a:t>директора </a:t>
            </a:r>
            <a:r>
              <a:rPr lang="ru-RU" sz="1700" dirty="0"/>
              <a:t>ИФВТ ТПУ </a:t>
            </a:r>
            <a:r>
              <a:rPr lang="ru-RU" sz="1700" i="1" dirty="0" smtClean="0"/>
              <a:t>Алексея Яковлева</a:t>
            </a:r>
            <a:r>
              <a:rPr lang="ru-RU" sz="1700" dirty="0" smtClean="0"/>
              <a:t>, руководителя </a:t>
            </a:r>
            <a:r>
              <a:rPr lang="ru-RU" sz="1700" dirty="0"/>
              <a:t>САЕ ТПУ «</a:t>
            </a:r>
            <a:r>
              <a:rPr lang="ru-RU" sz="1700" dirty="0" smtClean="0"/>
              <a:t>Космическое </a:t>
            </a:r>
            <a:r>
              <a:rPr lang="ru-RU" sz="1700" dirty="0"/>
              <a:t>материаловедение» </a:t>
            </a:r>
            <a:r>
              <a:rPr lang="ru-RU" sz="1700" i="1" dirty="0" smtClean="0"/>
              <a:t>Евгения </a:t>
            </a:r>
            <a:r>
              <a:rPr lang="ru-RU" sz="1700" i="1" dirty="0" err="1" smtClean="0"/>
              <a:t>Колубаева</a:t>
            </a:r>
            <a:r>
              <a:rPr lang="ru-RU" sz="1700" dirty="0" smtClean="0"/>
              <a:t> </a:t>
            </a:r>
            <a:endParaRPr lang="ru-RU" sz="1700" dirty="0"/>
          </a:p>
        </p:txBody>
      </p:sp>
      <p:sp>
        <p:nvSpPr>
          <p:cNvPr id="19" name="TextBox 11"/>
          <p:cNvSpPr txBox="1">
            <a:spLocks noChangeArrowheads="1"/>
          </p:cNvSpPr>
          <p:nvPr/>
        </p:nvSpPr>
        <p:spPr bwMode="auto">
          <a:xfrm>
            <a:off x="710165" y="1906080"/>
            <a:ext cx="4490485" cy="417345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0">
              <a:buSzPct val="70000"/>
              <a:buNone/>
            </a:pPr>
            <a:r>
              <a:rPr lang="ru-RU" sz="1700" b="1" dirty="0">
                <a:solidFill>
                  <a:srgbClr val="6BBD21"/>
                </a:solidFill>
              </a:rPr>
              <a:t>Этапы подготовки:</a:t>
            </a:r>
            <a:endParaRPr lang="ru-RU" sz="1700" dirty="0">
              <a:solidFill>
                <a:srgbClr val="6BBD21"/>
              </a:solidFill>
            </a:endParaRPr>
          </a:p>
          <a:p>
            <a:pPr lvl="0" indent="0">
              <a:buSzPct val="70000"/>
              <a:buNone/>
            </a:pPr>
            <a:r>
              <a:rPr lang="ru-RU" sz="1700" b="1" dirty="0" smtClean="0"/>
              <a:t>2014</a:t>
            </a:r>
            <a:r>
              <a:rPr lang="ru-RU" sz="1700" dirty="0" smtClean="0"/>
              <a:t> </a:t>
            </a:r>
            <a:r>
              <a:rPr lang="ru-RU" sz="1700" b="1" dirty="0"/>
              <a:t>г</a:t>
            </a:r>
            <a:r>
              <a:rPr lang="ru-RU" sz="1700" b="1" dirty="0" smtClean="0"/>
              <a:t>. </a:t>
            </a:r>
            <a:r>
              <a:rPr lang="ru-RU" sz="1700" dirty="0"/>
              <a:t>– идея создания спутника  </a:t>
            </a:r>
            <a:endParaRPr lang="ru-RU" sz="1700" dirty="0" smtClean="0"/>
          </a:p>
          <a:p>
            <a:pPr lvl="0" indent="0">
              <a:buSzPct val="70000"/>
              <a:buNone/>
            </a:pPr>
            <a:r>
              <a:rPr lang="ru-RU" sz="1700" b="1" dirty="0" smtClean="0"/>
              <a:t>2015-2016</a:t>
            </a:r>
            <a:r>
              <a:rPr lang="ru-RU" sz="1700" dirty="0" smtClean="0"/>
              <a:t> </a:t>
            </a:r>
            <a:r>
              <a:rPr lang="ru-RU" sz="1700" b="1" dirty="0" smtClean="0"/>
              <a:t>гг. </a:t>
            </a:r>
            <a:r>
              <a:rPr lang="ru-RU" sz="1700" dirty="0" smtClean="0"/>
              <a:t>– разработка и изготовление спутника в научно-образовательном центре «Современные производственные технологии» ТПУ совместно с РКК «Энергия» и ИФПМ СО РАН </a:t>
            </a:r>
          </a:p>
          <a:p>
            <a:pPr lvl="0" indent="0">
              <a:buSzPct val="70000"/>
              <a:buNone/>
            </a:pPr>
            <a:r>
              <a:rPr lang="ru-RU" sz="1700" b="1" dirty="0" smtClean="0"/>
              <a:t>25 января 2016 г. </a:t>
            </a:r>
            <a:r>
              <a:rPr lang="ru-RU" sz="1700" dirty="0" smtClean="0"/>
              <a:t>– запись студентами ТПУ поздравлений с юбилеем вуза на 11 языках: русском, английском, немецком, французском, португальском, китайском, арабском, татарском, казахском, хинди и испанском </a:t>
            </a:r>
            <a:endParaRPr lang="ru-RU" sz="17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7FC6-F44A-4DF0-9489-C88BB1E98AC9}" type="slidenum">
              <a:rPr lang="ru-RU" smtClean="0"/>
              <a:pPr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251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451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64521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2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64523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4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5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6451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518" name="TextBox 11"/>
          <p:cNvSpPr txBox="1">
            <a:spLocks noChangeArrowheads="1"/>
          </p:cNvSpPr>
          <p:nvPr/>
        </p:nvSpPr>
        <p:spPr bwMode="auto">
          <a:xfrm>
            <a:off x="710165" y="1200301"/>
            <a:ext cx="10972799" cy="2416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700" b="1" dirty="0"/>
              <a:t>2 апреля </a:t>
            </a:r>
            <a:r>
              <a:rPr lang="ru-RU" sz="1700" b="1" dirty="0" smtClean="0"/>
              <a:t>2016 г. </a:t>
            </a:r>
            <a:r>
              <a:rPr lang="en-US" sz="1700" dirty="0" smtClean="0"/>
              <a:t>–</a:t>
            </a:r>
            <a:r>
              <a:rPr lang="ru-RU" sz="1700" dirty="0" smtClean="0"/>
              <a:t> успешная </a:t>
            </a:r>
            <a:r>
              <a:rPr lang="ru-RU" sz="1700" dirty="0" err="1" smtClean="0"/>
              <a:t>пристыковка</a:t>
            </a:r>
            <a:r>
              <a:rPr lang="ru-RU" sz="1700" dirty="0"/>
              <a:t> транспортно-грузового корабля «</a:t>
            </a:r>
            <a:r>
              <a:rPr lang="ru-RU" sz="1700" dirty="0" smtClean="0"/>
              <a:t>Прогресс </a:t>
            </a:r>
            <a:r>
              <a:rPr lang="ru-RU" sz="1700" dirty="0"/>
              <a:t>МС-02» </a:t>
            </a:r>
            <a:r>
              <a:rPr lang="ru-RU" sz="1700" dirty="0" smtClean="0"/>
              <a:t>                               к </a:t>
            </a:r>
            <a:r>
              <a:rPr lang="ru-RU" sz="1700" dirty="0"/>
              <a:t>Международной космической </a:t>
            </a:r>
            <a:r>
              <a:rPr lang="ru-RU" sz="1700" dirty="0" smtClean="0"/>
              <a:t>станции (МКС)</a:t>
            </a:r>
            <a:endParaRPr lang="ru-RU" sz="1700" dirty="0"/>
          </a:p>
          <a:p>
            <a:pPr marL="0" lv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700" b="1" dirty="0" smtClean="0"/>
              <a:t>10 </a:t>
            </a:r>
            <a:r>
              <a:rPr lang="ru-RU" sz="1700" b="1" dirty="0"/>
              <a:t>и 11 мая 2016 г. </a:t>
            </a:r>
            <a:r>
              <a:rPr lang="en-US" sz="1700" dirty="0" smtClean="0"/>
              <a:t>–</a:t>
            </a:r>
            <a:r>
              <a:rPr lang="ru-RU" sz="1700" dirty="0" smtClean="0"/>
              <a:t> </a:t>
            </a:r>
            <a:r>
              <a:rPr lang="ru-RU" sz="1700" dirty="0"/>
              <a:t>трансляция со спутника «Томск-ТПУ-120», находящегося на борту </a:t>
            </a:r>
            <a:r>
              <a:rPr lang="ru-RU" sz="1700" dirty="0" smtClean="0"/>
              <a:t>МКС, поздравлений </a:t>
            </a:r>
            <a:r>
              <a:rPr lang="ru-RU" sz="1700" dirty="0"/>
              <a:t>с юбилеем вуза </a:t>
            </a:r>
            <a:endParaRPr lang="ru-RU" sz="1700" dirty="0" smtClean="0"/>
          </a:p>
          <a:p>
            <a:pPr marL="0" lv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700" b="1" dirty="0" smtClean="0"/>
              <a:t>январь </a:t>
            </a:r>
            <a:r>
              <a:rPr lang="ru-RU" sz="1700" b="1" dirty="0"/>
              <a:t>2017 </a:t>
            </a:r>
            <a:r>
              <a:rPr lang="ru-RU" sz="1700" b="1" dirty="0" smtClean="0"/>
              <a:t>г. </a:t>
            </a:r>
            <a:r>
              <a:rPr lang="en-US" sz="1700" dirty="0" smtClean="0"/>
              <a:t>–</a:t>
            </a:r>
            <a:r>
              <a:rPr lang="ru-RU" sz="1700" dirty="0" smtClean="0"/>
              <a:t> </a:t>
            </a:r>
            <a:r>
              <a:rPr lang="ru-RU" sz="1700" dirty="0"/>
              <a:t>серия тренировок российских космонавтов </a:t>
            </a:r>
            <a:r>
              <a:rPr lang="ru-RU" sz="1700" i="1" dirty="0"/>
              <a:t>Федора </a:t>
            </a:r>
            <a:r>
              <a:rPr lang="ru-RU" sz="1700" i="1" dirty="0" err="1"/>
              <a:t>Юрчихина</a:t>
            </a:r>
            <a:r>
              <a:rPr lang="ru-RU" sz="1700" dirty="0"/>
              <a:t>, </a:t>
            </a:r>
            <a:r>
              <a:rPr lang="ru-RU" sz="1700" i="1" dirty="0"/>
              <a:t>Сергея Рязанского </a:t>
            </a:r>
            <a:r>
              <a:rPr lang="ru-RU" sz="1700" i="1" dirty="0" smtClean="0"/>
              <a:t>                    </a:t>
            </a:r>
            <a:r>
              <a:rPr lang="ru-RU" sz="1700" dirty="0" smtClean="0"/>
              <a:t>и </a:t>
            </a:r>
            <a:r>
              <a:rPr lang="ru-RU" sz="1700" i="1" dirty="0"/>
              <a:t>Александра</a:t>
            </a:r>
            <a:r>
              <a:rPr lang="ru-RU" sz="1700" b="1" i="1" dirty="0"/>
              <a:t> </a:t>
            </a:r>
            <a:r>
              <a:rPr lang="ru-RU" sz="1700" i="1" dirty="0" err="1"/>
              <a:t>Мисуркина</a:t>
            </a:r>
            <a:r>
              <a:rPr lang="ru-RU" sz="1700" b="1" dirty="0"/>
              <a:t> </a:t>
            </a:r>
            <a:r>
              <a:rPr lang="ru-RU" sz="1700" dirty="0"/>
              <a:t>по запуску спутника в </a:t>
            </a:r>
            <a:r>
              <a:rPr lang="ru-RU" sz="1700" dirty="0" smtClean="0"/>
              <a:t>открытый космос </a:t>
            </a:r>
            <a:r>
              <a:rPr lang="ru-RU" sz="1700" dirty="0"/>
              <a:t>в </a:t>
            </a:r>
            <a:r>
              <a:rPr lang="ru-RU" sz="1700" dirty="0" smtClean="0"/>
              <a:t>Научно-исследовательском </a:t>
            </a:r>
            <a:r>
              <a:rPr lang="ru-RU" sz="1700" dirty="0"/>
              <a:t>испытательном центре подготовки космонавтов имени Ю.А. </a:t>
            </a:r>
            <a:r>
              <a:rPr lang="ru-RU" sz="1700" dirty="0" smtClean="0"/>
              <a:t>Гагарина</a:t>
            </a:r>
          </a:p>
          <a:p>
            <a:pPr marL="0" lv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700" b="1" dirty="0" smtClean="0"/>
              <a:t>август </a:t>
            </a:r>
            <a:r>
              <a:rPr lang="ru-RU" sz="1700" b="1" dirty="0"/>
              <a:t>2017 года </a:t>
            </a:r>
            <a:r>
              <a:rPr lang="en-US" sz="1700" dirty="0" smtClean="0"/>
              <a:t>–</a:t>
            </a:r>
            <a:r>
              <a:rPr lang="ru-RU" sz="1700" dirty="0" smtClean="0"/>
              <a:t> планируемый запуск спутника </a:t>
            </a:r>
            <a:r>
              <a:rPr lang="ru-RU" sz="1700" dirty="0"/>
              <a:t>в открытый космос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65" y="3764624"/>
            <a:ext cx="3397474" cy="22674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797" y="3764624"/>
            <a:ext cx="3401167" cy="22674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1" r="12947"/>
          <a:stretch/>
        </p:blipFill>
        <p:spPr>
          <a:xfrm>
            <a:off x="4310904" y="3764624"/>
            <a:ext cx="3767628" cy="2267444"/>
          </a:xfrm>
          <a:prstGeom prst="rect">
            <a:avLst/>
          </a:prstGeom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571877" y="179178"/>
            <a:ext cx="7111087" cy="9138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ЗАДАЧА 20. Создание </a:t>
            </a:r>
            <a:r>
              <a:rPr lang="ru-RU" altLang="ru-RU" sz="1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и подготовка к запуску в космос спутника «Томск-ТПУ-120»</a:t>
            </a:r>
            <a:endParaRPr lang="ru-RU" altLang="ru-RU" sz="1800" b="1" dirty="0" smtClean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7FC6-F44A-4DF0-9489-C88BB1E98AC9}" type="slidenum">
              <a:rPr lang="ru-RU" smtClean="0"/>
              <a:pPr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204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451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64521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2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64523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4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5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6451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518" name="TextBox 11"/>
          <p:cNvSpPr txBox="1">
            <a:spLocks noChangeArrowheads="1"/>
          </p:cNvSpPr>
          <p:nvPr/>
        </p:nvSpPr>
        <p:spPr bwMode="auto">
          <a:xfrm>
            <a:off x="710166" y="1510133"/>
            <a:ext cx="4309510" cy="421653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fontAlgn="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700" dirty="0"/>
              <a:t>Оргкомитет, рабочие группы, двуязычный </a:t>
            </a:r>
            <a:r>
              <a:rPr lang="ru-RU" sz="1700" dirty="0" smtClean="0"/>
              <a:t>сайт </a:t>
            </a:r>
            <a:r>
              <a:rPr lang="ru-RU" sz="1700" b="1" dirty="0"/>
              <a:t>120.tpu.ru</a:t>
            </a:r>
          </a:p>
          <a:p>
            <a:pPr lvl="0" fontAlgn="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700" dirty="0"/>
              <a:t>Более </a:t>
            </a:r>
            <a:r>
              <a:rPr lang="ru-RU" sz="1700" b="1" dirty="0"/>
              <a:t>2500</a:t>
            </a:r>
            <a:r>
              <a:rPr lang="ru-RU" sz="1700" dirty="0"/>
              <a:t> приглашений</a:t>
            </a:r>
          </a:p>
          <a:p>
            <a:pPr lvl="0" fontAlgn="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700" dirty="0" smtClean="0"/>
              <a:t>Молебен </a:t>
            </a:r>
            <a:r>
              <a:rPr lang="ru-RU" sz="1700" dirty="0"/>
              <a:t>в Часовне Домны Томской</a:t>
            </a:r>
          </a:p>
          <a:p>
            <a:pPr lvl="0" fontAlgn="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700" dirty="0" err="1"/>
              <a:t>Спецгашение</a:t>
            </a:r>
            <a:r>
              <a:rPr lang="ru-RU" sz="1700" dirty="0"/>
              <a:t> почтового штемпеля одного дня</a:t>
            </a:r>
          </a:p>
          <a:p>
            <a:pPr lvl="0" fontAlgn="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700" dirty="0"/>
              <a:t>Митинг «Парад эпох» у главного корпуса ТПУ с участием </a:t>
            </a:r>
            <a:r>
              <a:rPr lang="ru-RU" sz="1700" dirty="0" smtClean="0"/>
              <a:t>трех </a:t>
            </a:r>
            <a:r>
              <a:rPr lang="ru-RU" sz="1700" dirty="0"/>
              <a:t>ректоров</a:t>
            </a:r>
          </a:p>
          <a:p>
            <a:pPr lvl="0" fontAlgn="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700" dirty="0"/>
              <a:t>Открытие стелы «Куб» </a:t>
            </a:r>
          </a:p>
          <a:p>
            <a:pPr lvl="0" fontAlgn="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700" dirty="0"/>
              <a:t>Торжественное заседание Ученого совета </a:t>
            </a:r>
            <a:r>
              <a:rPr lang="ru-RU" sz="1700" dirty="0" smtClean="0"/>
              <a:t>с поздравлениями </a:t>
            </a:r>
            <a:r>
              <a:rPr lang="ru-RU" sz="1700" dirty="0"/>
              <a:t>со </a:t>
            </a:r>
            <a:r>
              <a:rPr lang="ru-RU" sz="1700" dirty="0" smtClean="0"/>
              <a:t/>
            </a:r>
            <a:br>
              <a:rPr lang="ru-RU" sz="1700" dirty="0" smtClean="0"/>
            </a:br>
            <a:r>
              <a:rPr lang="ru-RU" sz="1700" dirty="0" smtClean="0"/>
              <a:t>120-летием </a:t>
            </a:r>
            <a:r>
              <a:rPr lang="ru-RU" sz="1700" dirty="0"/>
              <a:t>ТПУ от космонавтов с </a:t>
            </a:r>
            <a:r>
              <a:rPr lang="ru-RU" sz="1700" dirty="0" smtClean="0"/>
              <a:t>МКС</a:t>
            </a:r>
            <a:endParaRPr lang="ru-RU" sz="17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1"/>
          <a:stretch/>
        </p:blipFill>
        <p:spPr>
          <a:xfrm>
            <a:off x="8468994" y="3703845"/>
            <a:ext cx="3253861" cy="21275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496" y="1457879"/>
            <a:ext cx="3243678" cy="21624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285" y="1457879"/>
            <a:ext cx="3243679" cy="21624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0" r="204"/>
          <a:stretch/>
        </p:blipFill>
        <p:spPr>
          <a:xfrm>
            <a:off x="5122496" y="3703845"/>
            <a:ext cx="3243678" cy="2119468"/>
          </a:xfrm>
          <a:prstGeom prst="rect">
            <a:avLst/>
          </a:prstGeom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571877" y="3152"/>
            <a:ext cx="7111087" cy="10898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ЗАДАЧА 21. </a:t>
            </a:r>
            <a:r>
              <a:rPr lang="ru-RU" altLang="ru-RU" sz="1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Организация подготовки и празднования 120-летия </a:t>
            </a:r>
            <a:r>
              <a:rPr lang="ru-RU" altLang="ru-RU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ru-RU" altLang="ru-RU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</a:br>
            <a:r>
              <a:rPr lang="ru-RU" altLang="ru-RU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со </a:t>
            </a:r>
            <a:r>
              <a:rPr lang="ru-RU" altLang="ru-RU" sz="1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дня основания ТПУ в соответствии с утвержденным </a:t>
            </a:r>
            <a:r>
              <a:rPr lang="ru-RU" altLang="ru-RU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планом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47725" y="6019800"/>
            <a:ext cx="31242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7FC6-F44A-4DF0-9489-C88BB1E98AC9}" type="slidenum">
              <a:rPr lang="ru-RU" smtClean="0"/>
              <a:pPr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12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451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64521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2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64523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4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5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6451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518" name="TextBox 11"/>
          <p:cNvSpPr txBox="1">
            <a:spLocks noChangeArrowheads="1"/>
          </p:cNvSpPr>
          <p:nvPr/>
        </p:nvSpPr>
        <p:spPr bwMode="auto">
          <a:xfrm>
            <a:off x="710165" y="1515615"/>
            <a:ext cx="4769520" cy="4644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fontAlgn="t">
              <a:buFont typeface="Wingdings" panose="05000000000000000000" pitchFamily="2" charset="2"/>
              <a:buChar char="§"/>
            </a:pPr>
            <a:r>
              <a:rPr lang="ru-RU" sz="1700" dirty="0"/>
              <a:t>Инаугурация Почетного члена </a:t>
            </a:r>
            <a:r>
              <a:rPr lang="ru-RU" sz="1700" dirty="0" smtClean="0"/>
              <a:t>ТПУ</a:t>
            </a:r>
            <a:br>
              <a:rPr lang="ru-RU" sz="1700" dirty="0" smtClean="0"/>
            </a:br>
            <a:r>
              <a:rPr lang="ru-RU" sz="1700" dirty="0" smtClean="0"/>
              <a:t>(</a:t>
            </a:r>
            <a:r>
              <a:rPr lang="ru-RU" sz="1700" i="1" dirty="0"/>
              <a:t>Дан </a:t>
            </a:r>
            <a:r>
              <a:rPr lang="ru-RU" sz="1700" i="1" dirty="0" err="1"/>
              <a:t>Шехтман</a:t>
            </a:r>
            <a:r>
              <a:rPr lang="ru-RU" sz="1700" dirty="0"/>
              <a:t>), Почетного профессора </a:t>
            </a:r>
            <a:r>
              <a:rPr lang="ru-RU" sz="1700" dirty="0" smtClean="0"/>
              <a:t>ТПУ (</a:t>
            </a:r>
            <a:r>
              <a:rPr lang="ru-RU" sz="1700" i="1" dirty="0" smtClean="0"/>
              <a:t>Максим </a:t>
            </a:r>
            <a:r>
              <a:rPr lang="ru-RU" sz="1700" i="1" dirty="0"/>
              <a:t>Титов</a:t>
            </a:r>
            <a:r>
              <a:rPr lang="ru-RU" sz="1700" dirty="0"/>
              <a:t>) и Почетного выпускника </a:t>
            </a:r>
            <a:r>
              <a:rPr lang="ru-RU" sz="1700" dirty="0" smtClean="0"/>
              <a:t>ТПУ (</a:t>
            </a:r>
            <a:r>
              <a:rPr lang="ru-RU" sz="1700" i="1" dirty="0" smtClean="0"/>
              <a:t>Геннадий </a:t>
            </a:r>
            <a:r>
              <a:rPr lang="ru-RU" sz="1700" i="1" dirty="0"/>
              <a:t>Месяц</a:t>
            </a:r>
            <a:r>
              <a:rPr lang="ru-RU" sz="1700" dirty="0"/>
              <a:t>) </a:t>
            </a:r>
            <a:endParaRPr lang="ru-RU" sz="1700" dirty="0" smtClean="0"/>
          </a:p>
          <a:p>
            <a:pPr lvl="0" fontAlgn="t">
              <a:buFont typeface="Wingdings" panose="05000000000000000000" pitchFamily="2" charset="2"/>
              <a:buChar char="§"/>
            </a:pPr>
            <a:r>
              <a:rPr lang="ru-RU" sz="1700" dirty="0" smtClean="0"/>
              <a:t>Праздничный </a:t>
            </a:r>
            <a:r>
              <a:rPr lang="ru-RU" sz="1700" dirty="0"/>
              <a:t>концерт и ректорский прием в </a:t>
            </a:r>
            <a:r>
              <a:rPr lang="ru-RU" sz="1700" dirty="0" smtClean="0"/>
              <a:t>Большом концертном зале</a:t>
            </a:r>
            <a:endParaRPr lang="ru-RU" sz="1700" dirty="0"/>
          </a:p>
          <a:p>
            <a:pPr lvl="0" fontAlgn="t">
              <a:buFont typeface="Wingdings" panose="05000000000000000000" pitchFamily="2" charset="2"/>
              <a:buChar char="§"/>
            </a:pPr>
            <a:r>
              <a:rPr lang="ru-RU" sz="1700" dirty="0"/>
              <a:t>Фотоальбом «Томский политехнический университет: история в иллюстрациях»</a:t>
            </a:r>
          </a:p>
          <a:p>
            <a:pPr lvl="0" fontAlgn="t">
              <a:buFont typeface="Wingdings" panose="05000000000000000000" pitchFamily="2" charset="2"/>
              <a:buChar char="§"/>
            </a:pPr>
            <a:r>
              <a:rPr lang="ru-RU" sz="1700" dirty="0"/>
              <a:t>Книга «Сто двадцать выдающихся политехников»</a:t>
            </a:r>
          </a:p>
          <a:p>
            <a:pPr lvl="0" fontAlgn="t">
              <a:buFont typeface="Wingdings" panose="05000000000000000000" pitchFamily="2" charset="2"/>
              <a:buChar char="§"/>
            </a:pPr>
            <a:r>
              <a:rPr lang="ru-RU" sz="1700" dirty="0"/>
              <a:t>Юбилейная медаль «120 лет ТПУ»</a:t>
            </a:r>
          </a:p>
          <a:p>
            <a:pPr lvl="0" fontAlgn="t">
              <a:buFont typeface="Wingdings" panose="05000000000000000000" pitchFamily="2" charset="2"/>
              <a:buChar char="§"/>
            </a:pPr>
            <a:r>
              <a:rPr lang="ru-RU" sz="1700" dirty="0"/>
              <a:t>Международный форум по </a:t>
            </a:r>
            <a:r>
              <a:rPr lang="ru-RU" sz="1700" dirty="0" err="1"/>
              <a:t>нанотехнологиям</a:t>
            </a:r>
            <a:endParaRPr lang="ru-RU" sz="1700" dirty="0"/>
          </a:p>
          <a:p>
            <a:pPr lvl="0" fontAlgn="t">
              <a:buFont typeface="Wingdings" panose="05000000000000000000" pitchFamily="2" charset="2"/>
              <a:buChar char="§"/>
            </a:pPr>
            <a:r>
              <a:rPr lang="ru-RU" sz="1700" dirty="0"/>
              <a:t>Международный форум </a:t>
            </a:r>
            <a:r>
              <a:rPr lang="ru-RU" sz="1700" dirty="0" err="1"/>
              <a:t>ресурсоэффективности</a:t>
            </a:r>
            <a:endParaRPr lang="ru-RU" sz="1700" dirty="0"/>
          </a:p>
          <a:p>
            <a:pPr lvl="0" fontAlgn="t">
              <a:buFont typeface="Wingdings" panose="05000000000000000000" pitchFamily="2" charset="2"/>
              <a:buChar char="§"/>
            </a:pPr>
            <a:r>
              <a:rPr lang="ru-RU" sz="1700" dirty="0"/>
              <a:t>Ряд выставок и др</a:t>
            </a:r>
            <a:r>
              <a:rPr lang="ru-RU" sz="1700" dirty="0" smtClean="0"/>
              <a:t>.</a:t>
            </a:r>
            <a:endParaRPr lang="ru-RU" sz="17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919" y="3625549"/>
            <a:ext cx="1988743" cy="132772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6" r="5186"/>
          <a:stretch/>
        </p:blipFill>
        <p:spPr>
          <a:xfrm>
            <a:off x="9614454" y="3625549"/>
            <a:ext cx="1812110" cy="132772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250" y="1437234"/>
            <a:ext cx="2508314" cy="21122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51" b="19860"/>
          <a:stretch/>
        </p:blipFill>
        <p:spPr>
          <a:xfrm>
            <a:off x="5604477" y="5026706"/>
            <a:ext cx="3226272" cy="12709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0" r="7308"/>
          <a:stretch/>
        </p:blipFill>
        <p:spPr>
          <a:xfrm>
            <a:off x="5604477" y="3625549"/>
            <a:ext cx="1771651" cy="13476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2" b="1"/>
          <a:stretch/>
        </p:blipFill>
        <p:spPr>
          <a:xfrm>
            <a:off x="5604477" y="1437234"/>
            <a:ext cx="3226272" cy="211488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7" b="12524"/>
          <a:stretch/>
        </p:blipFill>
        <p:spPr>
          <a:xfrm>
            <a:off x="8918250" y="5026706"/>
            <a:ext cx="2508314" cy="1266235"/>
          </a:xfrm>
          <a:prstGeom prst="rect">
            <a:avLst/>
          </a:prstGeom>
        </p:spPr>
      </p:pic>
      <p:sp>
        <p:nvSpPr>
          <p:cNvPr id="22" name="Rectangle 2"/>
          <p:cNvSpPr txBox="1">
            <a:spLocks noChangeArrowheads="1"/>
          </p:cNvSpPr>
          <p:nvPr/>
        </p:nvSpPr>
        <p:spPr>
          <a:xfrm>
            <a:off x="4571877" y="3152"/>
            <a:ext cx="7111087" cy="10898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ЗАДАЧА 21. </a:t>
            </a:r>
            <a:r>
              <a:rPr lang="ru-RU" altLang="ru-RU" sz="1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Организация подготовки и празднования 120-летия </a:t>
            </a:r>
            <a:r>
              <a:rPr lang="ru-RU" altLang="ru-RU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ru-RU" altLang="ru-RU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</a:br>
            <a:r>
              <a:rPr lang="ru-RU" altLang="ru-RU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со </a:t>
            </a:r>
            <a:r>
              <a:rPr lang="ru-RU" altLang="ru-RU" sz="1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дня основания ТПУ в соответствии с утвержденным </a:t>
            </a:r>
            <a:r>
              <a:rPr lang="ru-RU" altLang="ru-RU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планом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7FC6-F44A-4DF0-9489-C88BB1E98AC9}" type="slidenum">
              <a:rPr lang="ru-RU" smtClean="0"/>
              <a:pPr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10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363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143368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143369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143370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143371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143372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143364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1206" name="TextBox 12"/>
          <p:cNvSpPr txBox="1">
            <a:spLocks noChangeArrowheads="1"/>
          </p:cNvSpPr>
          <p:nvPr/>
        </p:nvSpPr>
        <p:spPr bwMode="auto">
          <a:xfrm>
            <a:off x="710165" y="1397581"/>
            <a:ext cx="10972798" cy="384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76260" indent="-376260">
              <a:spcBef>
                <a:spcPct val="0"/>
              </a:spcBef>
              <a:spcAft>
                <a:spcPts val="846"/>
              </a:spcAft>
              <a:buNone/>
              <a:defRPr/>
            </a:pPr>
            <a:r>
              <a:rPr lang="ru-RU" altLang="ru-RU" sz="1700" dirty="0" smtClean="0"/>
              <a:t>15</a:t>
            </a:r>
            <a:r>
              <a:rPr lang="ru-RU" altLang="ru-RU" sz="1700" dirty="0"/>
              <a:t>. </a:t>
            </a:r>
            <a:r>
              <a:rPr lang="ru-RU" altLang="ru-RU" sz="1700" dirty="0" smtClean="0"/>
              <a:t> Организация </a:t>
            </a:r>
            <a:r>
              <a:rPr lang="ru-RU" altLang="ru-RU" sz="1700" dirty="0"/>
              <a:t>благоустройства территории ТПУ </a:t>
            </a:r>
          </a:p>
          <a:p>
            <a:pPr marL="376260" indent="-376260">
              <a:spcBef>
                <a:spcPct val="0"/>
              </a:spcBef>
              <a:spcAft>
                <a:spcPts val="846"/>
              </a:spcAft>
              <a:buNone/>
              <a:defRPr/>
            </a:pPr>
            <a:r>
              <a:rPr lang="ru-RU" altLang="ru-RU" sz="1700" dirty="0"/>
              <a:t>16. </a:t>
            </a:r>
            <a:r>
              <a:rPr lang="ru-RU" altLang="ru-RU" sz="1700" dirty="0" smtClean="0"/>
              <a:t> Передача </a:t>
            </a:r>
            <a:r>
              <a:rPr lang="ru-RU" altLang="ru-RU" sz="1700" dirty="0"/>
              <a:t>на аутсорсинг столовых и кафе Комбината питания ТПУ и организация</a:t>
            </a:r>
            <a:r>
              <a:rPr lang="en-US" altLang="ru-RU" sz="1700" dirty="0"/>
              <a:t> </a:t>
            </a:r>
            <a:r>
              <a:rPr lang="ru-RU" altLang="ru-RU" sz="1700" dirty="0"/>
              <a:t>действенного общественного контроля качества оказываемых в них </a:t>
            </a:r>
            <a:r>
              <a:rPr lang="ru-RU" altLang="ru-RU" sz="1700" dirty="0" smtClean="0"/>
              <a:t>услуг</a:t>
            </a:r>
          </a:p>
          <a:p>
            <a:pPr>
              <a:spcBef>
                <a:spcPct val="0"/>
              </a:spcBef>
              <a:spcAft>
                <a:spcPts val="846"/>
              </a:spcAft>
              <a:buNone/>
            </a:pPr>
            <a:r>
              <a:rPr lang="ru-RU" altLang="ru-RU" sz="1700" dirty="0"/>
              <a:t>17. </a:t>
            </a:r>
            <a:r>
              <a:rPr lang="ru-RU" altLang="ru-RU" sz="1700" dirty="0" smtClean="0"/>
              <a:t> Обеспечение </a:t>
            </a:r>
            <a:r>
              <a:rPr lang="ru-RU" altLang="ru-RU" sz="1700" dirty="0"/>
              <a:t>дальнейшего роста консолидированного бюджета университета с целью обеспечения устойчивого развития ТПУ и роста средней заработной платы сотрудников</a:t>
            </a:r>
          </a:p>
          <a:p>
            <a:pPr>
              <a:spcBef>
                <a:spcPct val="0"/>
              </a:spcBef>
              <a:spcAft>
                <a:spcPts val="846"/>
              </a:spcAft>
              <a:buNone/>
            </a:pPr>
            <a:r>
              <a:rPr lang="ru-RU" altLang="ru-RU" sz="1700" dirty="0"/>
              <a:t>18. </a:t>
            </a:r>
            <a:r>
              <a:rPr lang="ru-RU" altLang="ru-RU" sz="1700" dirty="0" smtClean="0"/>
              <a:t> Разработка </a:t>
            </a:r>
            <a:r>
              <a:rPr lang="ru-RU" altLang="ru-RU" sz="1700" dirty="0"/>
              <a:t>программы эффективного расходования бюджетных и внебюджетных средств </a:t>
            </a:r>
            <a:r>
              <a:rPr lang="en-US" altLang="ru-RU" sz="1700" dirty="0" smtClean="0"/>
              <a:t>                                 </a:t>
            </a:r>
            <a:r>
              <a:rPr lang="ru-RU" altLang="ru-RU" sz="1700" dirty="0" smtClean="0"/>
              <a:t>на </a:t>
            </a:r>
            <a:r>
              <a:rPr lang="ru-RU" altLang="ru-RU" sz="1700" dirty="0"/>
              <a:t>2016–2018 гг. </a:t>
            </a:r>
          </a:p>
          <a:p>
            <a:pPr>
              <a:spcBef>
                <a:spcPct val="0"/>
              </a:spcBef>
              <a:spcAft>
                <a:spcPts val="846"/>
              </a:spcAft>
              <a:buNone/>
            </a:pPr>
            <a:r>
              <a:rPr lang="ru-RU" altLang="ru-RU" sz="1700" dirty="0"/>
              <a:t>19. </a:t>
            </a:r>
            <a:r>
              <a:rPr lang="ru-RU" altLang="ru-RU" sz="1700" dirty="0" smtClean="0"/>
              <a:t> Выдвижение </a:t>
            </a:r>
            <a:r>
              <a:rPr lang="ru-RU" altLang="ru-RU" sz="1700" dirty="0"/>
              <a:t>работ на соискание Премии Правительства Российской Федерации в области образования и в области науки и техники, в том числе для молодых ученых</a:t>
            </a:r>
          </a:p>
          <a:p>
            <a:pPr>
              <a:spcBef>
                <a:spcPct val="0"/>
              </a:spcBef>
              <a:spcAft>
                <a:spcPts val="846"/>
              </a:spcAft>
              <a:buNone/>
            </a:pPr>
            <a:r>
              <a:rPr lang="ru-RU" altLang="ru-RU" sz="1700" dirty="0"/>
              <a:t>20. </a:t>
            </a:r>
            <a:r>
              <a:rPr lang="ru-RU" altLang="ru-RU" sz="1700" dirty="0" smtClean="0"/>
              <a:t> Создание </a:t>
            </a:r>
            <a:r>
              <a:rPr lang="ru-RU" altLang="ru-RU" sz="1700" dirty="0"/>
              <a:t>и подготовка к запуску в космос спутника </a:t>
            </a:r>
            <a:r>
              <a:rPr lang="ru-RU" altLang="ru-RU" sz="1700" dirty="0" smtClean="0"/>
              <a:t>«</a:t>
            </a:r>
            <a:r>
              <a:rPr lang="ru-RU" altLang="ru-RU" sz="1700" dirty="0"/>
              <a:t>Томск-ТПУ-120» </a:t>
            </a:r>
          </a:p>
          <a:p>
            <a:pPr>
              <a:spcBef>
                <a:spcPct val="0"/>
              </a:spcBef>
              <a:spcAft>
                <a:spcPts val="846"/>
              </a:spcAft>
              <a:buNone/>
            </a:pPr>
            <a:r>
              <a:rPr lang="ru-RU" altLang="ru-RU" sz="1700" dirty="0"/>
              <a:t>21. </a:t>
            </a:r>
            <a:r>
              <a:rPr lang="ru-RU" altLang="ru-RU" sz="1700" dirty="0" smtClean="0"/>
              <a:t> Организация </a:t>
            </a:r>
            <a:r>
              <a:rPr lang="ru-RU" altLang="ru-RU" sz="1700" dirty="0"/>
              <a:t>подготовки и празднования 120-летия со дня основания ТПУ в соответствии с утвержденным </a:t>
            </a:r>
            <a:r>
              <a:rPr lang="ru-RU" altLang="ru-RU" sz="1700" dirty="0" smtClean="0"/>
              <a:t>планом</a:t>
            </a:r>
            <a:endParaRPr lang="ru-RU" altLang="ru-RU" sz="1834" dirty="0">
              <a:solidFill>
                <a:schemeClr val="tx2"/>
              </a:solidFill>
            </a:endParaRP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877" y="179178"/>
            <a:ext cx="7111087" cy="913803"/>
          </a:xfrm>
        </p:spPr>
        <p:txBody>
          <a:bodyPr/>
          <a:lstStyle/>
          <a:p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ОСНОВНЫЕ ЗАДАЧИ 2016 ГОДА</a:t>
            </a:r>
            <a:endParaRPr lang="ru-RU" altLang="ru-RU" sz="1834" b="1" dirty="0">
              <a:solidFill>
                <a:schemeClr val="bg2"/>
              </a:solidFill>
              <a:latin typeface="Calibri" panose="020F050202020403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7FC6-F44A-4DF0-9489-C88BB1E98AC9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571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451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64521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2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64523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4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5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6451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518" name="TextBox 11"/>
          <p:cNvSpPr txBox="1">
            <a:spLocks noChangeArrowheads="1"/>
          </p:cNvSpPr>
          <p:nvPr/>
        </p:nvSpPr>
        <p:spPr bwMode="auto">
          <a:xfrm>
            <a:off x="710166" y="1448563"/>
            <a:ext cx="5937140" cy="4478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700" dirty="0"/>
              <a:t>Бассейн «</a:t>
            </a:r>
            <a:r>
              <a:rPr lang="ru-RU" sz="1700" dirty="0" err="1"/>
              <a:t>ТПУшный</a:t>
            </a:r>
            <a:r>
              <a:rPr lang="ru-RU" sz="1700" dirty="0"/>
              <a:t>» </a:t>
            </a:r>
            <a:r>
              <a:rPr lang="ru-RU" sz="1700" dirty="0" smtClean="0"/>
              <a:t>– чаша </a:t>
            </a:r>
            <a:r>
              <a:rPr lang="ru-RU" sz="1700" dirty="0"/>
              <a:t>с плавательным бассейном </a:t>
            </a:r>
            <a:r>
              <a:rPr lang="ru-RU" sz="1700" dirty="0" smtClean="0"/>
              <a:t>25 x 16 м </a:t>
            </a:r>
            <a:r>
              <a:rPr lang="ru-RU" sz="1700" dirty="0"/>
              <a:t>на шесть </a:t>
            </a:r>
            <a:r>
              <a:rPr lang="ru-RU" sz="1700" dirty="0" smtClean="0"/>
              <a:t>дорожек, два </a:t>
            </a:r>
            <a:r>
              <a:rPr lang="ru-RU" sz="1700" dirty="0"/>
              <a:t>спортивных </a:t>
            </a:r>
            <a:r>
              <a:rPr lang="ru-RU" sz="1700" dirty="0" smtClean="0"/>
              <a:t>зала</a:t>
            </a:r>
            <a:endParaRPr lang="ru-RU" sz="1700" dirty="0"/>
          </a:p>
          <a:p>
            <a:pPr lvl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700" dirty="0"/>
              <a:t>Первая очередь Научного парка ТПУ с 6-ю </a:t>
            </a:r>
            <a:r>
              <a:rPr lang="ru-RU" sz="1700" dirty="0" smtClean="0"/>
              <a:t>центрами и лабораториями</a:t>
            </a:r>
            <a:endParaRPr lang="ru-RU" sz="1700" dirty="0"/>
          </a:p>
          <a:p>
            <a:pPr lvl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700" dirty="0"/>
              <a:t>Заселение </a:t>
            </a:r>
            <a:r>
              <a:rPr lang="ru-RU" sz="1700" dirty="0" smtClean="0"/>
              <a:t>нового 17-этажного </a:t>
            </a:r>
            <a:r>
              <a:rPr lang="ru-RU" sz="1700" dirty="0"/>
              <a:t>общежития, </a:t>
            </a:r>
            <a:r>
              <a:rPr lang="ru-RU" sz="1700" dirty="0" smtClean="0"/>
              <a:t>завершение санации </a:t>
            </a:r>
            <a:r>
              <a:rPr lang="ru-RU" sz="1700" dirty="0"/>
              <a:t>7 общежитий и капитальный ремонт секционного </a:t>
            </a:r>
            <a:r>
              <a:rPr lang="ru-RU" sz="1700" dirty="0" smtClean="0"/>
              <a:t>общежития по ул. Вершинина</a:t>
            </a:r>
            <a:r>
              <a:rPr lang="ru-RU" sz="1700" dirty="0"/>
              <a:t>, </a:t>
            </a:r>
            <a:r>
              <a:rPr lang="ru-RU" sz="1700" dirty="0" smtClean="0"/>
              <a:t>37 </a:t>
            </a:r>
          </a:p>
          <a:p>
            <a:pPr lvl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700" dirty="0"/>
              <a:t>Завершение </a:t>
            </a:r>
            <a:r>
              <a:rPr lang="ru-RU" sz="1700" dirty="0" smtClean="0"/>
              <a:t>полуторагодовой </a:t>
            </a:r>
            <a:r>
              <a:rPr lang="ru-RU" sz="1700" dirty="0"/>
              <a:t>модернизации и запуск исследовательского ядерного реактора </a:t>
            </a:r>
            <a:r>
              <a:rPr lang="ru-RU" sz="1700" dirty="0" smtClean="0"/>
              <a:t>ТПУ</a:t>
            </a:r>
            <a:endParaRPr lang="ru-RU" sz="1700" dirty="0"/>
          </a:p>
          <a:p>
            <a:pPr lvl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700" dirty="0"/>
              <a:t>Полное восстановление после пожара Центра учебных геологических практик в </a:t>
            </a:r>
            <a:r>
              <a:rPr lang="ru-RU" sz="1700" dirty="0" smtClean="0"/>
              <a:t>Хакасии</a:t>
            </a:r>
            <a:endParaRPr lang="ru-RU" sz="1700" dirty="0"/>
          </a:p>
          <a:p>
            <a:pPr lvl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700" dirty="0"/>
              <a:t>Многофункциональная спортивная площадка между </a:t>
            </a:r>
            <a:r>
              <a:rPr lang="ru-RU" sz="1700" dirty="0" smtClean="0"/>
              <a:t>общежитиями по ул</a:t>
            </a:r>
            <a:r>
              <a:rPr lang="ru-RU" sz="1700" dirty="0"/>
              <a:t>. Вершинина, </a:t>
            </a:r>
            <a:r>
              <a:rPr lang="ru-RU" sz="1700" dirty="0" smtClean="0"/>
              <a:t>46 и 48 </a:t>
            </a:r>
          </a:p>
          <a:p>
            <a:pPr lvl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700" dirty="0" smtClean="0"/>
              <a:t>Центр </a:t>
            </a:r>
            <a:r>
              <a:rPr lang="ru-RU" sz="1700" dirty="0"/>
              <a:t>объемной </a:t>
            </a:r>
            <a:r>
              <a:rPr lang="ru-RU" sz="1700" dirty="0" smtClean="0"/>
              <a:t>реконструкции</a:t>
            </a:r>
            <a:endParaRPr lang="ru-RU" sz="1700" dirty="0"/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4571877" y="179178"/>
            <a:ext cx="7111087" cy="9138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НОВОСЕЛЬЯ ГОДА</a:t>
            </a:r>
          </a:p>
        </p:txBody>
      </p:sp>
      <p:sp>
        <p:nvSpPr>
          <p:cNvPr id="16" name="TextBox 11"/>
          <p:cNvSpPr txBox="1">
            <a:spLocks noChangeArrowheads="1"/>
          </p:cNvSpPr>
          <p:nvPr/>
        </p:nvSpPr>
        <p:spPr bwMode="auto">
          <a:xfrm>
            <a:off x="6819900" y="3503235"/>
            <a:ext cx="5163094" cy="2416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700" dirty="0" smtClean="0"/>
              <a:t>Научно-образовательный центр «Международный </a:t>
            </a:r>
            <a:r>
              <a:rPr lang="ru-RU" sz="1700" dirty="0"/>
              <a:t>сетевой центр ресурсных испытаний </a:t>
            </a:r>
            <a:r>
              <a:rPr lang="ru-RU" sz="1700" dirty="0" smtClean="0"/>
              <a:t>материалов» </a:t>
            </a:r>
          </a:p>
          <a:p>
            <a:pPr lvl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700" dirty="0" smtClean="0"/>
              <a:t>Новые </a:t>
            </a:r>
            <a:r>
              <a:rPr lang="ru-RU" sz="1700" dirty="0"/>
              <a:t>классы Лицея при ТПУ: Атом-класс и </a:t>
            </a:r>
            <a:r>
              <a:rPr lang="ru-RU" sz="1700" dirty="0" smtClean="0"/>
              <a:t>IT-класс</a:t>
            </a:r>
            <a:endParaRPr lang="ru-RU" sz="1700" dirty="0"/>
          </a:p>
          <a:p>
            <a:pPr lvl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700" dirty="0"/>
              <a:t>Инжиниринговый центр неорганических </a:t>
            </a:r>
            <a:r>
              <a:rPr lang="ru-RU" sz="1700" dirty="0" smtClean="0"/>
              <a:t>материалов</a:t>
            </a:r>
          </a:p>
          <a:p>
            <a:pPr lvl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700" dirty="0" smtClean="0"/>
              <a:t>Обновление Выставочного центра ТПУ</a:t>
            </a:r>
            <a:endParaRPr lang="ru-RU" sz="17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" r="15339"/>
          <a:stretch/>
        </p:blipFill>
        <p:spPr>
          <a:xfrm>
            <a:off x="9434513" y="1448563"/>
            <a:ext cx="2357438" cy="19613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97"/>
          <a:stretch/>
        </p:blipFill>
        <p:spPr>
          <a:xfrm>
            <a:off x="6819900" y="1448563"/>
            <a:ext cx="2442019" cy="1961387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7FC6-F44A-4DF0-9489-C88BB1E98AC9}" type="slidenum">
              <a:rPr lang="ru-RU" smtClean="0"/>
              <a:pPr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70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1039974" y="5706789"/>
            <a:ext cx="3531903" cy="723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451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64521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2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64523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4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5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6451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518" name="TextBox 11"/>
          <p:cNvSpPr txBox="1">
            <a:spLocks noChangeArrowheads="1"/>
          </p:cNvSpPr>
          <p:nvPr/>
        </p:nvSpPr>
        <p:spPr bwMode="auto">
          <a:xfrm>
            <a:off x="710165" y="1563890"/>
            <a:ext cx="5585860" cy="479362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700" dirty="0" smtClean="0"/>
              <a:t>Победа во  </a:t>
            </a:r>
            <a:r>
              <a:rPr lang="ru-RU" sz="1700" dirty="0"/>
              <a:t>Всероссийском конкурсе образовательных учреждений высшего профессионального образования на лучшее студенческое общежитие в номинации </a:t>
            </a:r>
            <a:r>
              <a:rPr lang="ru-RU" sz="1700" b="1" dirty="0"/>
              <a:t>«Лучший студенческий городок</a:t>
            </a:r>
            <a:r>
              <a:rPr lang="ru-RU" sz="1700" b="1" dirty="0" smtClean="0"/>
              <a:t>»</a:t>
            </a:r>
            <a:endParaRPr lang="ru-RU" sz="1700" b="1" dirty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700" dirty="0"/>
              <a:t>звание </a:t>
            </a:r>
            <a:r>
              <a:rPr lang="ru-RU" sz="1700" b="1" dirty="0" smtClean="0">
                <a:solidFill>
                  <a:srgbClr val="6BBD21"/>
                </a:solidFill>
              </a:rPr>
              <a:t>«Почетный </a:t>
            </a:r>
            <a:r>
              <a:rPr lang="ru-RU" sz="1700" b="1" dirty="0">
                <a:solidFill>
                  <a:srgbClr val="6BBD21"/>
                </a:solidFill>
              </a:rPr>
              <a:t>член </a:t>
            </a:r>
            <a:r>
              <a:rPr lang="ru-RU" sz="1700" b="1" dirty="0" smtClean="0">
                <a:solidFill>
                  <a:srgbClr val="6BBD21"/>
                </a:solidFill>
              </a:rPr>
              <a:t>ТПУ»</a:t>
            </a:r>
            <a:endParaRPr lang="ru-RU" sz="1700" b="1" i="1" dirty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700" b="1" i="1" dirty="0" smtClean="0"/>
              <a:t>Дан </a:t>
            </a:r>
            <a:r>
              <a:rPr lang="ru-RU" sz="1700" b="1" i="1" dirty="0" err="1"/>
              <a:t>Шехтман</a:t>
            </a:r>
            <a:r>
              <a:rPr lang="ru-RU" sz="1700" dirty="0"/>
              <a:t>, лауреат Нобелевской премии по химии, профессор </a:t>
            </a:r>
            <a:r>
              <a:rPr lang="ru-RU" sz="1700" dirty="0" err="1"/>
              <a:t>Техниона</a:t>
            </a:r>
            <a:r>
              <a:rPr lang="ru-RU" sz="1700" dirty="0"/>
              <a:t>, председатель Международного научного совета </a:t>
            </a:r>
            <a:r>
              <a:rPr lang="ru-RU" sz="1700" dirty="0" smtClean="0"/>
              <a:t>ТПУ </a:t>
            </a:r>
          </a:p>
          <a:p>
            <a:pPr lv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700" dirty="0" smtClean="0"/>
              <a:t>звание</a:t>
            </a:r>
            <a:r>
              <a:rPr lang="ru-RU" sz="1700" b="1" i="1" dirty="0" smtClean="0"/>
              <a:t> </a:t>
            </a:r>
            <a:r>
              <a:rPr lang="ru-RU" sz="1700" b="1" dirty="0" smtClean="0">
                <a:solidFill>
                  <a:srgbClr val="6BBD21"/>
                </a:solidFill>
              </a:rPr>
              <a:t>«Почетный </a:t>
            </a:r>
            <a:r>
              <a:rPr lang="ru-RU" sz="1700" b="1" dirty="0">
                <a:solidFill>
                  <a:srgbClr val="6BBD21"/>
                </a:solidFill>
              </a:rPr>
              <a:t>профессор </a:t>
            </a:r>
            <a:r>
              <a:rPr lang="ru-RU" sz="1700" b="1" dirty="0" smtClean="0">
                <a:solidFill>
                  <a:srgbClr val="6BBD21"/>
                </a:solidFill>
              </a:rPr>
              <a:t>ТПУ»:</a:t>
            </a:r>
            <a:endParaRPr lang="ru-RU" sz="1700" b="1" dirty="0">
              <a:solidFill>
                <a:srgbClr val="6BBD21"/>
              </a:solidFill>
            </a:endParaRPr>
          </a:p>
          <a:p>
            <a:pPr lv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700" b="1" i="1" dirty="0" smtClean="0"/>
              <a:t>Анатолий </a:t>
            </a:r>
            <a:r>
              <a:rPr lang="ru-RU" sz="1700" b="1" i="1" dirty="0"/>
              <a:t>Титов</a:t>
            </a:r>
            <a:r>
              <a:rPr lang="ru-RU" sz="1700" dirty="0"/>
              <a:t>, генеральный директор «Газпром </a:t>
            </a:r>
            <a:r>
              <a:rPr lang="ru-RU" sz="1700" dirty="0" err="1"/>
              <a:t>трансгаз</a:t>
            </a:r>
            <a:r>
              <a:rPr lang="ru-RU" sz="1700" dirty="0"/>
              <a:t> Томск</a:t>
            </a:r>
            <a:r>
              <a:rPr lang="ru-RU" sz="1700" dirty="0" smtClean="0"/>
              <a:t>»</a:t>
            </a:r>
          </a:p>
          <a:p>
            <a:pPr lv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700" b="1" i="1" dirty="0" smtClean="0"/>
              <a:t>Максим </a:t>
            </a:r>
            <a:r>
              <a:rPr lang="ru-RU" sz="1700" b="1" i="1" dirty="0"/>
              <a:t>Титов</a:t>
            </a:r>
            <a:r>
              <a:rPr lang="ru-RU" sz="1700" dirty="0"/>
              <a:t>, сотрудник комиссариата атомной энергии Франции, научный секретарь </a:t>
            </a:r>
            <a:r>
              <a:rPr lang="ru-RU" sz="1700" dirty="0" err="1"/>
              <a:t>коллаборации</a:t>
            </a:r>
            <a:r>
              <a:rPr lang="ru-RU" sz="1700" dirty="0"/>
              <a:t> RD51 </a:t>
            </a:r>
            <a:r>
              <a:rPr lang="ru-RU" sz="1700" dirty="0" smtClean="0"/>
              <a:t>CERN</a:t>
            </a:r>
            <a:endParaRPr lang="ru-RU" sz="1700" dirty="0"/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4571877" y="179178"/>
            <a:ext cx="7111087" cy="9138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ПРИЗНАНИЯ ГОДА</a:t>
            </a:r>
          </a:p>
        </p:txBody>
      </p:sp>
      <p:sp>
        <p:nvSpPr>
          <p:cNvPr id="17" name="TextBox 11"/>
          <p:cNvSpPr txBox="1">
            <a:spLocks noChangeArrowheads="1"/>
          </p:cNvSpPr>
          <p:nvPr/>
        </p:nvSpPr>
        <p:spPr bwMode="auto">
          <a:xfrm>
            <a:off x="6296025" y="1557604"/>
            <a:ext cx="5686425" cy="4716676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700" dirty="0" smtClean="0"/>
              <a:t>звание</a:t>
            </a:r>
            <a:r>
              <a:rPr lang="ru-RU" sz="1700" b="1" i="1" dirty="0" smtClean="0"/>
              <a:t> </a:t>
            </a:r>
            <a:r>
              <a:rPr lang="ru-RU" sz="1700" b="1" dirty="0" smtClean="0">
                <a:solidFill>
                  <a:srgbClr val="6BBD21"/>
                </a:solidFill>
              </a:rPr>
              <a:t>«Почетный </a:t>
            </a:r>
            <a:r>
              <a:rPr lang="ru-RU" sz="1700" b="1" dirty="0">
                <a:solidFill>
                  <a:srgbClr val="6BBD21"/>
                </a:solidFill>
              </a:rPr>
              <a:t>выпускник </a:t>
            </a:r>
            <a:r>
              <a:rPr lang="ru-RU" sz="1700" b="1" dirty="0" smtClean="0">
                <a:solidFill>
                  <a:srgbClr val="6BBD21"/>
                </a:solidFill>
              </a:rPr>
              <a:t>ТПУ»:</a:t>
            </a:r>
            <a:endParaRPr lang="ru-RU" sz="1700" b="1" dirty="0">
              <a:solidFill>
                <a:srgbClr val="6BBD21"/>
              </a:solidFill>
            </a:endParaRPr>
          </a:p>
          <a:p>
            <a:pPr lv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700" b="1" i="1" dirty="0" smtClean="0"/>
              <a:t>Геннадий </a:t>
            </a:r>
            <a:r>
              <a:rPr lang="ru-RU" sz="1700" b="1" i="1" dirty="0"/>
              <a:t>Месяц</a:t>
            </a:r>
            <a:r>
              <a:rPr lang="ru-RU" sz="1700" dirty="0"/>
              <a:t>,  профессор кафедры высоковольтной электрофизики и сильноточной электроники </a:t>
            </a:r>
            <a:r>
              <a:rPr lang="ru-RU" sz="1700" dirty="0" smtClean="0"/>
              <a:t>ТПУ, </a:t>
            </a:r>
            <a:r>
              <a:rPr lang="ru-RU" sz="1700" dirty="0"/>
              <a:t>заведующий отделом Физического института имени П.Н. Лебедева </a:t>
            </a:r>
            <a:r>
              <a:rPr lang="ru-RU" sz="1700" dirty="0" smtClean="0"/>
              <a:t>РАН, </a:t>
            </a:r>
            <a:r>
              <a:rPr lang="ru-RU" sz="1700" dirty="0"/>
              <a:t>академик </a:t>
            </a:r>
            <a:r>
              <a:rPr lang="ru-RU" sz="1700" dirty="0" smtClean="0"/>
              <a:t>РАН</a:t>
            </a:r>
            <a:endParaRPr lang="ru-RU" sz="1700" dirty="0"/>
          </a:p>
          <a:p>
            <a:pPr lv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700" b="1" i="1" dirty="0" smtClean="0"/>
              <a:t>Михаил </a:t>
            </a:r>
            <a:r>
              <a:rPr lang="ru-RU" sz="1700" b="1" i="1" dirty="0" err="1"/>
              <a:t>Курленя</a:t>
            </a:r>
            <a:r>
              <a:rPr lang="ru-RU" sz="1700" dirty="0"/>
              <a:t>, главный научный сотрудник Института горного дела им. Н.А. </a:t>
            </a:r>
            <a:r>
              <a:rPr lang="ru-RU" sz="1700" dirty="0" err="1"/>
              <a:t>Чинакала</a:t>
            </a:r>
            <a:r>
              <a:rPr lang="ru-RU" sz="1700" dirty="0"/>
              <a:t> СО </a:t>
            </a:r>
            <a:r>
              <a:rPr lang="ru-RU" sz="1700" dirty="0" smtClean="0"/>
              <a:t>РАН, академик РАН </a:t>
            </a:r>
            <a:endParaRPr lang="ru-RU" sz="1700" dirty="0"/>
          </a:p>
          <a:p>
            <a:pPr lv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700" b="1" i="1" dirty="0" smtClean="0"/>
              <a:t>Степан </a:t>
            </a:r>
            <a:r>
              <a:rPr lang="ru-RU" sz="1700" b="1" i="1" dirty="0"/>
              <a:t>Шварцев</a:t>
            </a:r>
            <a:r>
              <a:rPr lang="ru-RU" sz="1700" dirty="0"/>
              <a:t>, профессор кафедры гидрогеологии, инженерной геологии и </a:t>
            </a:r>
            <a:r>
              <a:rPr lang="ru-RU" sz="1700" dirty="0" err="1"/>
              <a:t>гидрогеоэкологии</a:t>
            </a:r>
            <a:r>
              <a:rPr lang="ru-RU" sz="1700" dirty="0"/>
              <a:t> </a:t>
            </a:r>
            <a:r>
              <a:rPr lang="ru-RU" sz="1700" dirty="0" smtClean="0"/>
              <a:t>ТПУ</a:t>
            </a:r>
            <a:endParaRPr lang="ru-RU" sz="1700" dirty="0"/>
          </a:p>
          <a:p>
            <a:pPr lv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700" b="1" i="1" dirty="0" smtClean="0"/>
              <a:t>Анатолий </a:t>
            </a:r>
            <a:r>
              <a:rPr lang="ru-RU" sz="1700" b="1" i="1" dirty="0"/>
              <a:t>Брехунцов</a:t>
            </a:r>
            <a:r>
              <a:rPr lang="ru-RU" sz="1700" dirty="0"/>
              <a:t>, генеральный директор ОАО </a:t>
            </a:r>
            <a:r>
              <a:rPr lang="ru-RU" sz="1700" dirty="0" smtClean="0"/>
              <a:t>«Сибирский </a:t>
            </a:r>
            <a:r>
              <a:rPr lang="ru-RU" sz="1700" dirty="0"/>
              <a:t>научно-аналитический центр</a:t>
            </a:r>
            <a:r>
              <a:rPr lang="ru-RU" sz="1700" dirty="0" smtClean="0"/>
              <a:t>»         (г. Тюмень)</a:t>
            </a:r>
            <a:endParaRPr lang="ru-RU" sz="1700" dirty="0"/>
          </a:p>
        </p:txBody>
      </p:sp>
      <p:sp>
        <p:nvSpPr>
          <p:cNvPr id="3" name="TextBox 2"/>
          <p:cNvSpPr txBox="1"/>
          <p:nvPr/>
        </p:nvSpPr>
        <p:spPr>
          <a:xfrm>
            <a:off x="710164" y="1176837"/>
            <a:ext cx="11100731" cy="381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b="1" dirty="0" smtClean="0"/>
              <a:t>   </a:t>
            </a:r>
            <a:r>
              <a:rPr lang="ru-RU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Премия </a:t>
            </a:r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Правительства Российской Федерации в области качества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7FC6-F44A-4DF0-9489-C88BB1E98AC9}" type="slidenum">
              <a:rPr lang="ru-RU" smtClean="0"/>
              <a:pPr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505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451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64521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2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64523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4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5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6451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518" name="TextBox 11"/>
          <p:cNvSpPr txBox="1">
            <a:spLocks noChangeArrowheads="1"/>
          </p:cNvSpPr>
          <p:nvPr/>
        </p:nvSpPr>
        <p:spPr bwMode="auto">
          <a:xfrm>
            <a:off x="710164" y="1230658"/>
            <a:ext cx="10905187" cy="513986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800" b="1" dirty="0">
                <a:solidFill>
                  <a:srgbClr val="6BBD21"/>
                </a:solidFill>
              </a:rPr>
              <a:t>Государственные </a:t>
            </a:r>
            <a:r>
              <a:rPr lang="ru-RU" sz="1800" b="1" dirty="0" smtClean="0">
                <a:solidFill>
                  <a:srgbClr val="6BBD21"/>
                </a:solidFill>
              </a:rPr>
              <a:t>награды:</a:t>
            </a:r>
            <a:endParaRPr lang="ru-RU" sz="1800" b="1" dirty="0">
              <a:solidFill>
                <a:srgbClr val="6BBD21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800" b="1" i="1" dirty="0" smtClean="0"/>
              <a:t>Петр </a:t>
            </a:r>
            <a:r>
              <a:rPr lang="ru-RU" sz="1800" b="1" i="1" dirty="0"/>
              <a:t>Чубик</a:t>
            </a:r>
            <a:r>
              <a:rPr lang="ru-RU" sz="1800" dirty="0"/>
              <a:t>, </a:t>
            </a:r>
            <a:r>
              <a:rPr lang="ru-RU" sz="1800" dirty="0" smtClean="0"/>
              <a:t>ректор, - орден </a:t>
            </a:r>
            <a:r>
              <a:rPr lang="ru-RU" sz="1800" dirty="0"/>
              <a:t>Александра </a:t>
            </a:r>
            <a:r>
              <a:rPr lang="ru-RU" sz="1800" dirty="0" smtClean="0"/>
              <a:t>Невского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800" b="1" i="1" dirty="0"/>
              <a:t>Нина </a:t>
            </a:r>
            <a:r>
              <a:rPr lang="ru-RU" sz="1800" b="1" i="1" dirty="0" err="1"/>
              <a:t>Колпакова</a:t>
            </a:r>
            <a:r>
              <a:rPr lang="ru-RU" sz="1800" dirty="0"/>
              <a:t>, профессор кафедры физической и аналитической </a:t>
            </a:r>
            <a:r>
              <a:rPr lang="ru-RU" sz="1800" dirty="0" smtClean="0"/>
              <a:t>химии, - почетное </a:t>
            </a:r>
            <a:r>
              <a:rPr lang="ru-RU" sz="1800" dirty="0"/>
              <a:t>звание «Заслуженный работник высшей школы Российской Федерации</a:t>
            </a:r>
            <a:r>
              <a:rPr lang="ru-RU" sz="1800" dirty="0" smtClean="0"/>
              <a:t>»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800" b="1" i="1" dirty="0"/>
              <a:t>Владимир Вавилов</a:t>
            </a:r>
            <a:r>
              <a:rPr lang="ru-RU" sz="1800" dirty="0"/>
              <a:t>, заведующий лабораторией тепловых методов </a:t>
            </a:r>
            <a:r>
              <a:rPr lang="ru-RU" sz="1800" dirty="0" smtClean="0"/>
              <a:t>контроля, - </a:t>
            </a:r>
            <a:r>
              <a:rPr lang="ru-RU" sz="1800" dirty="0"/>
              <a:t>медаль ордена «За заслуги перед Отечеством» II степени </a:t>
            </a:r>
            <a:endParaRPr lang="ru-RU" sz="1800" dirty="0" smtClean="0"/>
          </a:p>
          <a:p>
            <a:pPr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800" b="1" i="1" dirty="0" smtClean="0"/>
              <a:t>Юрий </a:t>
            </a:r>
            <a:r>
              <a:rPr lang="ru-RU" sz="1800" b="1" i="1" dirty="0"/>
              <a:t>Юшков</a:t>
            </a:r>
            <a:r>
              <a:rPr lang="ru-RU" sz="1800" dirty="0"/>
              <a:t>, главный эксперт</a:t>
            </a:r>
            <a:r>
              <a:rPr lang="ru-RU" sz="1800" b="1" dirty="0"/>
              <a:t> </a:t>
            </a:r>
            <a:r>
              <a:rPr lang="ru-RU" sz="1800" dirty="0"/>
              <a:t>лаборатории № </a:t>
            </a:r>
            <a:r>
              <a:rPr lang="ru-RU" sz="1800" dirty="0" smtClean="0"/>
              <a:t>46, - </a:t>
            </a:r>
            <a:r>
              <a:rPr lang="ru-RU" sz="1800" dirty="0"/>
              <a:t>медаль ордена «За заслуги перед Отечеством» II степени </a:t>
            </a:r>
            <a:endParaRPr lang="ru-RU" sz="1800" dirty="0" smtClean="0"/>
          </a:p>
          <a:p>
            <a:pPr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800" b="1" i="1" dirty="0"/>
              <a:t>Егор Язиков</a:t>
            </a:r>
            <a:r>
              <a:rPr lang="ru-RU" sz="1800" dirty="0"/>
              <a:t>, заведующий кафедрой геоэкологии и </a:t>
            </a:r>
            <a:r>
              <a:rPr lang="ru-RU" sz="1800" dirty="0" smtClean="0"/>
              <a:t>геохимии, - Почетная </a:t>
            </a:r>
            <a:r>
              <a:rPr lang="ru-RU" sz="1800" dirty="0"/>
              <a:t>грамота Президента Российской Федерации </a:t>
            </a:r>
            <a:endParaRPr lang="ru-RU" sz="1800" dirty="0" smtClean="0"/>
          </a:p>
          <a:p>
            <a:pPr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800" b="1" i="1" dirty="0"/>
              <a:t>Василий </a:t>
            </a:r>
            <a:r>
              <a:rPr lang="ru-RU" sz="1800" b="1" i="1" dirty="0" smtClean="0"/>
              <a:t>Горев</a:t>
            </a:r>
            <a:r>
              <a:rPr lang="ru-RU" sz="1800" i="1" dirty="0" smtClean="0"/>
              <a:t>, </a:t>
            </a:r>
            <a:r>
              <a:rPr lang="ru-RU" sz="1800" dirty="0" smtClean="0"/>
              <a:t>начальник военной кафедры, - </a:t>
            </a:r>
            <a:r>
              <a:rPr lang="ru-RU" sz="1800" dirty="0"/>
              <a:t>Благодарность Президента Российской Федерации </a:t>
            </a:r>
            <a:endParaRPr lang="ru-RU" sz="1800" dirty="0" smtClean="0"/>
          </a:p>
          <a:p>
            <a:pPr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800" b="1" i="1" dirty="0"/>
              <a:t>Валентин </a:t>
            </a:r>
            <a:r>
              <a:rPr lang="ru-RU" sz="1800" b="1" i="1" dirty="0" smtClean="0"/>
              <a:t>Борисов</a:t>
            </a:r>
            <a:r>
              <a:rPr lang="ru-RU" sz="1800" i="1" dirty="0" smtClean="0"/>
              <a:t>, </a:t>
            </a:r>
            <a:r>
              <a:rPr lang="ru-RU" sz="1800" dirty="0" smtClean="0"/>
              <a:t>заместитель</a:t>
            </a:r>
            <a:r>
              <a:rPr lang="ru-RU" sz="1800" i="1" dirty="0" smtClean="0"/>
              <a:t> </a:t>
            </a:r>
            <a:r>
              <a:rPr lang="ru-RU" sz="1800" dirty="0" smtClean="0"/>
              <a:t>начальника </a:t>
            </a:r>
            <a:r>
              <a:rPr lang="ru-RU" sz="1800" dirty="0"/>
              <a:t>военной </a:t>
            </a:r>
            <a:r>
              <a:rPr lang="ru-RU" sz="1800" dirty="0" smtClean="0"/>
              <a:t>кафедры, - </a:t>
            </a:r>
            <a:r>
              <a:rPr lang="ru-RU" sz="1800" dirty="0"/>
              <a:t>Благодарность Президента Российской Федерации 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800" b="1" i="1" dirty="0"/>
              <a:t>Николай </a:t>
            </a:r>
            <a:r>
              <a:rPr lang="ru-RU" sz="1800" b="1" i="1" dirty="0" smtClean="0"/>
              <a:t>Поздняков</a:t>
            </a:r>
            <a:r>
              <a:rPr lang="ru-RU" sz="1800" i="1" dirty="0" smtClean="0"/>
              <a:t>, </a:t>
            </a:r>
            <a:r>
              <a:rPr lang="ru-RU" sz="1800" dirty="0"/>
              <a:t>старший преподаватель военной кафедры, - Благодарность Президента Российской </a:t>
            </a:r>
            <a:r>
              <a:rPr lang="ru-RU" sz="1800" dirty="0" smtClean="0"/>
              <a:t>Федерации</a:t>
            </a:r>
            <a:endParaRPr lang="en-US" sz="1800" i="1" dirty="0"/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4571877" y="179178"/>
            <a:ext cx="7111087" cy="9138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ПРИЗНАНИЯ ГОДА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7FC6-F44A-4DF0-9489-C88BB1E98AC9}" type="slidenum">
              <a:rPr lang="ru-RU" smtClean="0"/>
              <a:pPr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929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451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64521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2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64523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4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5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6451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4571877" y="179178"/>
            <a:ext cx="7111087" cy="9138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ПРИЗНАНИЯ ГОДА</a:t>
            </a:r>
          </a:p>
        </p:txBody>
      </p:sp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710165" y="1363092"/>
            <a:ext cx="11177035" cy="4416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800" b="1" dirty="0" smtClean="0">
                <a:solidFill>
                  <a:srgbClr val="6BBD21"/>
                </a:solidFill>
              </a:rPr>
              <a:t>Избрания </a:t>
            </a:r>
          </a:p>
          <a:p>
            <a:pPr lvl="0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1800" b="1" dirty="0" smtClean="0"/>
              <a:t>В </a:t>
            </a:r>
            <a:r>
              <a:rPr lang="ru-RU" sz="1800" b="1" dirty="0"/>
              <a:t>Российскую академию наук (РАН</a:t>
            </a:r>
            <a:r>
              <a:rPr lang="ru-RU" sz="1800" b="1" dirty="0" smtClean="0"/>
              <a:t>):</a:t>
            </a:r>
            <a:endParaRPr lang="ru-RU" sz="1800" b="1" dirty="0"/>
          </a:p>
          <a:p>
            <a:pPr lvl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800" b="1" i="1" dirty="0" smtClean="0"/>
              <a:t>Николай </a:t>
            </a:r>
            <a:r>
              <a:rPr lang="ru-RU" sz="1800" b="1" i="1" dirty="0" err="1"/>
              <a:t>Ратахин</a:t>
            </a:r>
            <a:r>
              <a:rPr lang="ru-RU" sz="1800" dirty="0"/>
              <a:t>, заведующий кафедрой высоковольтной электрофизики </a:t>
            </a:r>
            <a:r>
              <a:rPr lang="ru-RU" sz="1800" dirty="0" smtClean="0"/>
              <a:t>и </a:t>
            </a:r>
            <a:r>
              <a:rPr lang="ru-RU" sz="1800" dirty="0"/>
              <a:t>сильноточной электроники </a:t>
            </a:r>
            <a:r>
              <a:rPr lang="ru-RU" sz="1800" dirty="0" smtClean="0"/>
              <a:t>(избран действительным членом РАН)</a:t>
            </a:r>
            <a:endParaRPr lang="ru-RU" sz="1800" dirty="0"/>
          </a:p>
          <a:p>
            <a:pPr lvl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800" b="1" i="1" dirty="0" smtClean="0"/>
              <a:t>Сергей </a:t>
            </a:r>
            <a:r>
              <a:rPr lang="ru-RU" sz="1800" b="1" i="1" dirty="0"/>
              <a:t>Алексеенко</a:t>
            </a:r>
            <a:r>
              <a:rPr lang="ru-RU" sz="1800" dirty="0"/>
              <a:t>, профессор кафедры </a:t>
            </a:r>
            <a:r>
              <a:rPr lang="ru-RU" sz="1800" dirty="0" err="1"/>
              <a:t>парогенераторостроения</a:t>
            </a:r>
            <a:r>
              <a:rPr lang="ru-RU" sz="1800" dirty="0"/>
              <a:t> и парогенераторных установок </a:t>
            </a:r>
            <a:r>
              <a:rPr lang="ru-RU" sz="1800" dirty="0" smtClean="0"/>
              <a:t>(</a:t>
            </a:r>
            <a:r>
              <a:rPr lang="ru-RU" sz="1800" dirty="0"/>
              <a:t>избран </a:t>
            </a:r>
            <a:r>
              <a:rPr lang="ru-RU" sz="1800" dirty="0" smtClean="0"/>
              <a:t>действительным </a:t>
            </a:r>
            <a:r>
              <a:rPr lang="ru-RU" sz="1800" dirty="0"/>
              <a:t>членом </a:t>
            </a:r>
            <a:r>
              <a:rPr lang="ru-RU" sz="1800" dirty="0" smtClean="0"/>
              <a:t>РАН)</a:t>
            </a:r>
            <a:endParaRPr lang="ru-RU" sz="1800" dirty="0"/>
          </a:p>
          <a:p>
            <a:pPr lvl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800" b="1" i="1" dirty="0" smtClean="0"/>
              <a:t>Игорь </a:t>
            </a:r>
            <a:r>
              <a:rPr lang="ru-RU" sz="1800" b="1" i="1" dirty="0"/>
              <a:t>Семилетов</a:t>
            </a:r>
            <a:r>
              <a:rPr lang="ru-RU" sz="1800" dirty="0"/>
              <a:t>, профессор кафедры геологии и разведки полезных ископаемых </a:t>
            </a:r>
            <a:r>
              <a:rPr lang="ru-RU" sz="1800" dirty="0" smtClean="0"/>
              <a:t>(</a:t>
            </a:r>
            <a:r>
              <a:rPr lang="ru-RU" sz="1800" dirty="0"/>
              <a:t>избран членом-корреспондентом </a:t>
            </a:r>
            <a:r>
              <a:rPr lang="ru-RU" sz="1800" dirty="0" smtClean="0"/>
              <a:t>РАН)</a:t>
            </a:r>
            <a:endParaRPr lang="ru-RU" sz="1800" dirty="0"/>
          </a:p>
          <a:p>
            <a:pPr lvl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800" b="1" i="1" dirty="0" smtClean="0"/>
              <a:t>Дан </a:t>
            </a:r>
            <a:r>
              <a:rPr lang="ru-RU" sz="1800" b="1" i="1" dirty="0" err="1"/>
              <a:t>Шехтман</a:t>
            </a:r>
            <a:r>
              <a:rPr lang="ru-RU" sz="1800" dirty="0"/>
              <a:t>, председатель Международного научного совета ТПУ, Нобелевский лауреат (избран иностранным членом РАН</a:t>
            </a:r>
            <a:r>
              <a:rPr lang="ru-RU" sz="1800" dirty="0" smtClean="0"/>
              <a:t>)</a:t>
            </a:r>
            <a:endParaRPr lang="ru-RU" sz="1800" dirty="0"/>
          </a:p>
          <a:p>
            <a:pPr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800" b="1" dirty="0" smtClean="0"/>
              <a:t>В законодательные органы власти</a:t>
            </a:r>
            <a:endParaRPr lang="ru-RU" sz="1800" b="1" dirty="0"/>
          </a:p>
          <a:p>
            <a:pPr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800" b="1" i="1" dirty="0" smtClean="0"/>
              <a:t>Петр Чубик</a:t>
            </a:r>
            <a:r>
              <a:rPr lang="ru-RU" sz="1800" dirty="0"/>
              <a:t>, </a:t>
            </a:r>
            <a:r>
              <a:rPr lang="ru-RU" sz="1800" dirty="0" smtClean="0"/>
              <a:t>ректор, избран депутатом Законодательной Думы </a:t>
            </a:r>
            <a:r>
              <a:rPr lang="ru-RU" sz="1800" dirty="0"/>
              <a:t>Томской </a:t>
            </a:r>
            <a:r>
              <a:rPr lang="ru-RU" sz="1800" dirty="0" smtClean="0"/>
              <a:t>области</a:t>
            </a:r>
            <a:endParaRPr lang="en-US" sz="18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7FC6-F44A-4DF0-9489-C88BB1E98AC9}" type="slidenum">
              <a:rPr lang="ru-RU" smtClean="0"/>
              <a:pPr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12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877850" y="5687533"/>
            <a:ext cx="3531903" cy="723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451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64521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2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64523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4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5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6451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518" name="TextBox 11"/>
          <p:cNvSpPr txBox="1">
            <a:spLocks noChangeArrowheads="1"/>
          </p:cNvSpPr>
          <p:nvPr/>
        </p:nvSpPr>
        <p:spPr bwMode="auto">
          <a:xfrm>
            <a:off x="710166" y="1346980"/>
            <a:ext cx="10822808" cy="458587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1800" spc="-20" dirty="0" smtClean="0"/>
              <a:t>Научные школы </a:t>
            </a:r>
            <a:r>
              <a:rPr lang="ru-RU" sz="1800" spc="-20" dirty="0"/>
              <a:t>профессора </a:t>
            </a:r>
            <a:r>
              <a:rPr lang="ru-RU" sz="1800" b="1" i="1" spc="-20" dirty="0" smtClean="0"/>
              <a:t>Эмилии Иванчиной</a:t>
            </a:r>
            <a:r>
              <a:rPr lang="ru-RU" sz="1800" b="1" spc="-20" dirty="0" smtClean="0"/>
              <a:t> </a:t>
            </a:r>
            <a:r>
              <a:rPr lang="ru-RU" sz="1800" spc="-20" dirty="0"/>
              <a:t>и </a:t>
            </a:r>
            <a:r>
              <a:rPr lang="ru-RU" sz="1800" spc="-20" dirty="0" smtClean="0"/>
              <a:t>профессора </a:t>
            </a:r>
            <a:r>
              <a:rPr lang="ru-RU" sz="1800" b="1" i="1" spc="-20" dirty="0" smtClean="0"/>
              <a:t>Гения Кузнецова </a:t>
            </a:r>
            <a:r>
              <a:rPr lang="ru-RU" sz="1800" spc="-20" dirty="0" smtClean="0"/>
              <a:t>– победители конкурса грантов Президента Российской Федерации на поддержку ведущих научных школ 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1800" b="1" i="1" dirty="0">
                <a:cs typeface="Arial" panose="020B0604020202020204" pitchFamily="34" charset="0"/>
              </a:rPr>
              <a:t>Антон </a:t>
            </a:r>
            <a:r>
              <a:rPr lang="ru-RU" sz="1800" b="1" i="1" dirty="0" err="1">
                <a:cs typeface="Arial" panose="020B0604020202020204" pitchFamily="34" charset="0"/>
              </a:rPr>
              <a:t>Галажинский</a:t>
            </a:r>
            <a:r>
              <a:rPr lang="ru-RU" sz="1800" dirty="0">
                <a:cs typeface="Arial" panose="020B0604020202020204" pitchFamily="34" charset="0"/>
              </a:rPr>
              <a:t>, заведующий Международной лабораторией математической физики, профессор, </a:t>
            </a:r>
            <a:r>
              <a:rPr lang="ru-RU" sz="1800" dirty="0" smtClean="0">
                <a:cs typeface="Arial" panose="020B0604020202020204" pitchFamily="34" charset="0"/>
              </a:rPr>
              <a:t>удостоен Почётного звания </a:t>
            </a:r>
            <a:r>
              <a:rPr lang="ru-RU" sz="1800" dirty="0">
                <a:cs typeface="Arial" panose="020B0604020202020204" pitchFamily="34" charset="0"/>
              </a:rPr>
              <a:t>«Профессор Российской академии наук»</a:t>
            </a:r>
          </a:p>
          <a:p>
            <a:pPr lvl="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1800" dirty="0" smtClean="0"/>
              <a:t>Победа </a:t>
            </a:r>
            <a:r>
              <a:rPr lang="ru-RU" sz="1800" dirty="0"/>
              <a:t>в конкурсе </a:t>
            </a:r>
            <a:r>
              <a:rPr lang="ru-RU" sz="1800" dirty="0" smtClean="0"/>
              <a:t>по </a:t>
            </a:r>
            <a:r>
              <a:rPr lang="ru-RU" sz="1800" b="1" dirty="0" smtClean="0"/>
              <a:t>Постановлению </a:t>
            </a:r>
            <a:r>
              <a:rPr lang="ru-RU" sz="1800" b="1" dirty="0"/>
              <a:t>Правительства </a:t>
            </a:r>
            <a:r>
              <a:rPr lang="ru-RU" sz="1800" b="1" dirty="0" smtClean="0"/>
              <a:t>Российской Федерации № </a:t>
            </a:r>
            <a:r>
              <a:rPr lang="ru-RU" sz="1800" b="1" dirty="0"/>
              <a:t>218 </a:t>
            </a:r>
            <a:r>
              <a:rPr lang="ru-RU" sz="1800" dirty="0" smtClean="0"/>
              <a:t>«Разработка </a:t>
            </a:r>
            <a:r>
              <a:rPr lang="ru-RU" sz="1800" dirty="0"/>
              <a:t>и организация высокотехнологичного производства масштабируемых систем </a:t>
            </a:r>
            <a:r>
              <a:rPr lang="ru-RU" sz="1800" dirty="0" err="1"/>
              <a:t>энергоэффективных</a:t>
            </a:r>
            <a:r>
              <a:rPr lang="ru-RU" sz="1800" dirty="0"/>
              <a:t> </a:t>
            </a:r>
            <a:r>
              <a:rPr lang="ru-RU" sz="1800" dirty="0" err="1"/>
              <a:t>мехатронных</a:t>
            </a:r>
            <a:r>
              <a:rPr lang="ru-RU" sz="1800" dirty="0"/>
              <a:t> устройств и интеллектуальных систем управления для альтернативной </a:t>
            </a:r>
            <a:r>
              <a:rPr lang="ru-RU" sz="1800" dirty="0" smtClean="0"/>
              <a:t>энергетики </a:t>
            </a:r>
            <a:r>
              <a:rPr lang="ru-RU" sz="1800" dirty="0"/>
              <a:t>и других применений</a:t>
            </a:r>
            <a:r>
              <a:rPr lang="ru-RU" sz="1800" dirty="0" smtClean="0"/>
              <a:t>» (с АО </a:t>
            </a:r>
            <a:r>
              <a:rPr lang="ru-RU" sz="1800" dirty="0"/>
              <a:t>«НПФ «</a:t>
            </a:r>
            <a:r>
              <a:rPr lang="ru-RU" sz="1800" dirty="0" err="1"/>
              <a:t>Микран</a:t>
            </a:r>
            <a:r>
              <a:rPr lang="ru-RU" sz="1800" dirty="0" smtClean="0"/>
              <a:t>»)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800" dirty="0" smtClean="0"/>
              <a:t>Прод</a:t>
            </a:r>
            <a:r>
              <a:rPr lang="ru-RU" sz="1800" dirty="0"/>
              <a:t>л</a:t>
            </a:r>
            <a:r>
              <a:rPr lang="ru-RU" sz="1800" dirty="0" smtClean="0"/>
              <a:t>ение на 2017–2018 гг</a:t>
            </a:r>
            <a:r>
              <a:rPr lang="ru-RU" sz="1800" dirty="0"/>
              <a:t>. </a:t>
            </a:r>
            <a:r>
              <a:rPr lang="ru-RU" sz="1800" dirty="0" err="1" smtClean="0"/>
              <a:t>мегагрантов</a:t>
            </a:r>
            <a:r>
              <a:rPr lang="ru-RU" sz="1800" dirty="0" smtClean="0"/>
              <a:t>, выполняемых в рамках</a:t>
            </a:r>
            <a:r>
              <a:rPr lang="ru-RU" sz="1800" b="1" dirty="0"/>
              <a:t> </a:t>
            </a:r>
            <a:r>
              <a:rPr lang="ru-RU" sz="1800" b="1" dirty="0" smtClean="0"/>
              <a:t>Постановления </a:t>
            </a:r>
            <a:r>
              <a:rPr lang="ru-RU" sz="1800" b="1" dirty="0"/>
              <a:t>Правительства </a:t>
            </a:r>
            <a:r>
              <a:rPr lang="ru-RU" sz="1800" b="1" dirty="0" smtClean="0"/>
              <a:t>Российской Федерации № 220: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800" dirty="0"/>
              <a:t>«Оценка и улучшение социального, экономического и эмоционального благополучия пожилых людей», </a:t>
            </a:r>
            <a:r>
              <a:rPr lang="ru-RU" sz="1800" dirty="0" smtClean="0"/>
              <a:t>руководитель - профессор </a:t>
            </a:r>
            <a:r>
              <a:rPr lang="ru-RU" sz="1800" b="1" i="1" dirty="0" err="1"/>
              <a:t>Фабио</a:t>
            </a:r>
            <a:r>
              <a:rPr lang="ru-RU" sz="1800" b="1" i="1" dirty="0"/>
              <a:t> </a:t>
            </a:r>
            <a:r>
              <a:rPr lang="ru-RU" sz="1800" b="1" i="1" dirty="0" err="1"/>
              <a:t>Касати</a:t>
            </a:r>
            <a:r>
              <a:rPr lang="ru-RU" sz="1800" b="1" dirty="0"/>
              <a:t> </a:t>
            </a:r>
            <a:r>
              <a:rPr lang="ru-RU" sz="1800" dirty="0" smtClean="0"/>
              <a:t>(Италия)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800" dirty="0" smtClean="0"/>
              <a:t>«Исследование </a:t>
            </a:r>
            <a:r>
              <a:rPr lang="ru-RU" sz="1800" dirty="0"/>
              <a:t>Сибирского арктического шельфа как источника парниковых газов планетарной </a:t>
            </a:r>
            <a:r>
              <a:rPr lang="ru-RU" sz="1800" dirty="0" smtClean="0"/>
              <a:t>значимости», руководитель - профессор </a:t>
            </a:r>
            <a:r>
              <a:rPr lang="ru-RU" sz="1800" b="1" i="1" dirty="0" smtClean="0"/>
              <a:t>Игорь Семилетов </a:t>
            </a:r>
            <a:r>
              <a:rPr lang="ru-RU" sz="1800" dirty="0" smtClean="0"/>
              <a:t>(США)</a:t>
            </a:r>
            <a:endParaRPr lang="ru-RU" sz="1800" dirty="0"/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4571877" y="179178"/>
            <a:ext cx="7111087" cy="9138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ПРИЗНАНИЯ ГОДА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7FC6-F44A-4DF0-9489-C88BB1E98AC9}" type="slidenum">
              <a:rPr lang="ru-RU" smtClean="0"/>
              <a:pPr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9532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877850" y="5687533"/>
            <a:ext cx="3531903" cy="723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451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64521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2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64523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4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5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6451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4571877" y="179178"/>
            <a:ext cx="7111087" cy="9138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ПРИЗНАНИЯ ГОДА</a:t>
            </a:r>
          </a:p>
        </p:txBody>
      </p:sp>
      <p:sp>
        <p:nvSpPr>
          <p:cNvPr id="16" name="TextBox 11"/>
          <p:cNvSpPr txBox="1">
            <a:spLocks noChangeArrowheads="1"/>
          </p:cNvSpPr>
          <p:nvPr/>
        </p:nvSpPr>
        <p:spPr bwMode="auto">
          <a:xfrm>
            <a:off x="710165" y="1273910"/>
            <a:ext cx="10972798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1800" dirty="0" smtClean="0"/>
              <a:t>Разработка </a:t>
            </a:r>
            <a:r>
              <a:rPr lang="ru-RU" sz="1800" dirty="0"/>
              <a:t>заведующего кафедрой автоматизации теплоэнергетических процессов, профессора </a:t>
            </a:r>
            <a:r>
              <a:rPr lang="ru-RU" sz="1800" b="1" i="1" dirty="0" smtClean="0"/>
              <a:t>Павла </a:t>
            </a:r>
            <a:r>
              <a:rPr lang="ru-RU" sz="1800" b="1" i="1" dirty="0" err="1"/>
              <a:t>Стрижака</a:t>
            </a:r>
            <a:r>
              <a:rPr lang="ru-RU" sz="1800" b="1" i="1" dirty="0"/>
              <a:t> </a:t>
            </a:r>
            <a:r>
              <a:rPr lang="ru-RU" sz="1800" dirty="0"/>
              <a:t>«Программно-аппаратный комплекс для контроля зажигания топлива локальными источниками энергии» </a:t>
            </a:r>
            <a:r>
              <a:rPr lang="ru-RU" sz="1800" dirty="0" smtClean="0"/>
              <a:t>названа </a:t>
            </a:r>
            <a:r>
              <a:rPr lang="ru-RU" sz="1800" dirty="0"/>
              <a:t>РАН одним из важнейших научных достижений, полученных в вузовском секторе науки </a:t>
            </a:r>
            <a:endParaRPr lang="ru-RU" sz="1800" dirty="0" smtClean="0"/>
          </a:p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1800" b="1" i="1" dirty="0"/>
              <a:t>Мария</a:t>
            </a:r>
            <a:r>
              <a:rPr lang="ru-RU" sz="1800" i="1" dirty="0"/>
              <a:t> </a:t>
            </a:r>
            <a:r>
              <a:rPr lang="ru-RU" sz="1800" b="1" i="1" dirty="0" err="1"/>
              <a:t>Сурменева</a:t>
            </a:r>
            <a:r>
              <a:rPr lang="ru-RU" sz="1800" dirty="0"/>
              <a:t>, старший научный сотрудник Центра технологий </a:t>
            </a:r>
            <a:r>
              <a:rPr lang="ru-RU" sz="1800" dirty="0" smtClean="0"/>
              <a:t>ФТИ, удостоена Национальной премии </a:t>
            </a:r>
            <a:r>
              <a:rPr lang="ru-RU" sz="1800" dirty="0"/>
              <a:t>за достижения</a:t>
            </a:r>
            <a:r>
              <a:rPr lang="en-US" sz="1800" dirty="0"/>
              <a:t> </a:t>
            </a:r>
            <a:r>
              <a:rPr lang="ru-RU" sz="1800" dirty="0"/>
              <a:t>в науке и инновациях «</a:t>
            </a:r>
            <a:r>
              <a:rPr lang="ru-RU" sz="1800" dirty="0" err="1"/>
              <a:t>Scopus</a:t>
            </a:r>
            <a:r>
              <a:rPr lang="ru-RU" sz="1800" dirty="0"/>
              <a:t> </a:t>
            </a:r>
            <a:r>
              <a:rPr lang="ru-RU" sz="1800" dirty="0" err="1"/>
              <a:t>Award</a:t>
            </a:r>
            <a:r>
              <a:rPr lang="ru-RU" sz="1800" dirty="0"/>
              <a:t> </a:t>
            </a:r>
            <a:r>
              <a:rPr lang="ru-RU" sz="1800" dirty="0" err="1"/>
              <a:t>Russia</a:t>
            </a:r>
            <a:r>
              <a:rPr lang="ru-RU" sz="1800" dirty="0"/>
              <a:t> – 2016</a:t>
            </a:r>
            <a:r>
              <a:rPr lang="ru-RU" sz="1800" dirty="0" smtClean="0"/>
              <a:t>»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1800" b="1" i="1" dirty="0" smtClean="0"/>
              <a:t>Михаил </a:t>
            </a:r>
            <a:r>
              <a:rPr lang="ru-RU" sz="1800" b="1" i="1" dirty="0"/>
              <a:t>Андреев</a:t>
            </a:r>
            <a:r>
              <a:rPr lang="ru-RU" sz="1800" dirty="0"/>
              <a:t>, доцент </a:t>
            </a:r>
            <a:r>
              <a:rPr lang="ru-RU" sz="1800" dirty="0" smtClean="0"/>
              <a:t>ЭНИН, руководитель научного коллектива - победителя                              XIII Общероссийского конкурса </a:t>
            </a:r>
            <a:r>
              <a:rPr lang="ru-RU" sz="1800" dirty="0"/>
              <a:t>молодежных исследовательских проектов  </a:t>
            </a:r>
            <a:r>
              <a:rPr lang="ru-RU" sz="1800" dirty="0" smtClean="0"/>
              <a:t>«</a:t>
            </a:r>
            <a:r>
              <a:rPr lang="ru-RU" sz="1800" dirty="0"/>
              <a:t>Энергия молодости</a:t>
            </a:r>
            <a:r>
              <a:rPr lang="ru-RU" sz="1800" dirty="0" smtClean="0"/>
              <a:t>»</a:t>
            </a:r>
            <a:endParaRPr lang="ru-RU" sz="1800" dirty="0"/>
          </a:p>
          <a:p>
            <a:pPr lvl="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1800" dirty="0" smtClean="0"/>
              <a:t>Журнал </a:t>
            </a:r>
            <a:r>
              <a:rPr lang="ru-RU" sz="1800" b="1" dirty="0"/>
              <a:t>«Известия Томского политехнического университета. Инжиниринг </a:t>
            </a:r>
            <a:r>
              <a:rPr lang="ru-RU" sz="1800" b="1" dirty="0" err="1"/>
              <a:t>георесурсов</a:t>
            </a:r>
            <a:r>
              <a:rPr lang="ru-RU" sz="1800" b="1" dirty="0"/>
              <a:t>»</a:t>
            </a:r>
            <a:r>
              <a:rPr lang="ru-RU" sz="1800" dirty="0"/>
              <a:t> прошел </a:t>
            </a:r>
            <a:r>
              <a:rPr lang="ru-RU" sz="1800" dirty="0" smtClean="0"/>
              <a:t>экспертизу и будет индексироваться </a:t>
            </a:r>
            <a:r>
              <a:rPr lang="ru-RU" sz="1800" dirty="0"/>
              <a:t>в </a:t>
            </a:r>
            <a:r>
              <a:rPr lang="ru-RU" sz="1800" dirty="0" smtClean="0"/>
              <a:t>базе </a:t>
            </a:r>
            <a:r>
              <a:rPr lang="ru-RU" sz="1800" dirty="0"/>
              <a:t>данных </a:t>
            </a:r>
            <a:r>
              <a:rPr lang="ru-RU" sz="1800" dirty="0" err="1" smtClean="0"/>
              <a:t>Scopus</a:t>
            </a:r>
            <a:endParaRPr lang="ru-RU" sz="1800" dirty="0" smtClean="0"/>
          </a:p>
          <a:p>
            <a:pPr lvl="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1800" b="1" dirty="0"/>
              <a:t>Лицей при Томском политехническом </a:t>
            </a:r>
            <a:r>
              <a:rPr lang="ru-RU" sz="1800" b="1" dirty="0" smtClean="0"/>
              <a:t>университете </a:t>
            </a:r>
            <a:r>
              <a:rPr lang="ru-RU" sz="1800" dirty="0"/>
              <a:t>занял </a:t>
            </a:r>
            <a:r>
              <a:rPr lang="ru-RU" sz="1800" b="1" dirty="0"/>
              <a:t>восьмую </a:t>
            </a:r>
            <a:r>
              <a:rPr lang="ru-RU" sz="1800" b="1" dirty="0" smtClean="0"/>
              <a:t>строчку </a:t>
            </a:r>
            <a:r>
              <a:rPr lang="ru-RU" sz="1800" dirty="0" smtClean="0"/>
              <a:t>в списке                 200 </a:t>
            </a:r>
            <a:r>
              <a:rPr lang="ru-RU" sz="1800" dirty="0"/>
              <a:t>лучших школ страны</a:t>
            </a:r>
            <a:r>
              <a:rPr lang="ru-RU" sz="1800" dirty="0" smtClean="0"/>
              <a:t> по версии крупнейшего российского рейтингового агентства</a:t>
            </a:r>
            <a:r>
              <a:rPr lang="ru-RU" sz="1800" b="1" dirty="0" smtClean="0"/>
              <a:t> RAEX               (</a:t>
            </a:r>
            <a:r>
              <a:rPr lang="ru-RU" sz="1800" b="1" dirty="0"/>
              <a:t>Эксперт </a:t>
            </a:r>
            <a:r>
              <a:rPr lang="ru-RU" sz="1800" b="1" dirty="0" smtClean="0"/>
              <a:t>РА)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800" dirty="0" smtClean="0"/>
              <a:t>ТПУ стал одним </a:t>
            </a:r>
            <a:r>
              <a:rPr lang="ru-RU" sz="1800" dirty="0"/>
              <a:t>из 20 российских центров подготовки </a:t>
            </a:r>
            <a:r>
              <a:rPr lang="ru-RU" sz="1800" dirty="0" smtClean="0"/>
              <a:t>волонтеров для </a:t>
            </a:r>
            <a:r>
              <a:rPr lang="ru-RU" sz="1800" b="1" dirty="0"/>
              <a:t>XIX Всемирного фестиваля молодежи и студентов </a:t>
            </a:r>
            <a:r>
              <a:rPr lang="ru-RU" sz="1800" b="1" dirty="0" smtClean="0"/>
              <a:t>- 2017</a:t>
            </a:r>
            <a:endParaRPr lang="ru-RU" sz="18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7FC6-F44A-4DF0-9489-C88BB1E98AC9}" type="slidenum">
              <a:rPr lang="ru-RU" smtClean="0"/>
              <a:pPr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965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414813" y="4819650"/>
            <a:ext cx="2971723" cy="1599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451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64521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2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64523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4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5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6451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518" name="TextBox 11"/>
          <p:cNvSpPr txBox="1">
            <a:spLocks noChangeArrowheads="1"/>
          </p:cNvSpPr>
          <p:nvPr/>
        </p:nvSpPr>
        <p:spPr bwMode="auto">
          <a:xfrm>
            <a:off x="710165" y="1447743"/>
            <a:ext cx="6909835" cy="2785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700" dirty="0" smtClean="0"/>
              <a:t>ТПУ </a:t>
            </a:r>
            <a:r>
              <a:rPr lang="ru-RU" sz="1700" dirty="0"/>
              <a:t>вошел в тройку </a:t>
            </a:r>
            <a:r>
              <a:rPr lang="ru-RU" sz="1700" dirty="0" smtClean="0"/>
              <a:t>вузов-лидеров </a:t>
            </a:r>
            <a:r>
              <a:rPr lang="ru-RU" sz="1700" dirty="0"/>
              <a:t>по количеству медалей РАН </a:t>
            </a:r>
            <a:r>
              <a:rPr lang="ru-RU" sz="1700" dirty="0" smtClean="0"/>
              <a:t>(</a:t>
            </a:r>
            <a:r>
              <a:rPr lang="ru-RU" sz="1700" b="1" dirty="0"/>
              <a:t>5 </a:t>
            </a:r>
            <a:r>
              <a:rPr lang="ru-RU" sz="1700" dirty="0" smtClean="0"/>
              <a:t>медалей), </a:t>
            </a:r>
            <a:r>
              <a:rPr lang="ru-RU" sz="1700" dirty="0"/>
              <a:t>стал вторым по количеству стипендий Президента Российской </a:t>
            </a:r>
            <a:r>
              <a:rPr lang="ru-RU" sz="1700" dirty="0" smtClean="0"/>
              <a:t>Федерации (</a:t>
            </a:r>
            <a:r>
              <a:rPr lang="ru-RU" sz="1700" b="1" dirty="0"/>
              <a:t>16 </a:t>
            </a:r>
            <a:r>
              <a:rPr lang="ru-RU" sz="1700" dirty="0"/>
              <a:t>стипендий) и третьим по количеству грантов Президента Российской Федерации</a:t>
            </a:r>
            <a:r>
              <a:rPr lang="ru-RU" sz="1700" dirty="0" smtClean="0"/>
              <a:t> </a:t>
            </a:r>
            <a:r>
              <a:rPr lang="ru-RU" sz="1700" dirty="0"/>
              <a:t>для аспирантов и молодых ученых </a:t>
            </a:r>
            <a:r>
              <a:rPr lang="ru-RU" sz="1700" dirty="0" smtClean="0"/>
              <a:t>(</a:t>
            </a:r>
            <a:r>
              <a:rPr lang="ru-RU" sz="1700" b="1" dirty="0"/>
              <a:t>10 </a:t>
            </a:r>
            <a:r>
              <a:rPr lang="ru-RU" sz="1700" dirty="0"/>
              <a:t>грантов</a:t>
            </a:r>
            <a:r>
              <a:rPr lang="ru-RU" sz="1700" dirty="0" smtClean="0"/>
              <a:t>)</a:t>
            </a:r>
            <a:endParaRPr lang="ru-RU" sz="1700" dirty="0"/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700" dirty="0" smtClean="0"/>
              <a:t>Команда </a:t>
            </a:r>
            <a:r>
              <a:rPr lang="ru-RU" sz="1700" dirty="0"/>
              <a:t>студентов </a:t>
            </a:r>
            <a:r>
              <a:rPr lang="ru-RU" sz="1700" dirty="0" smtClean="0"/>
              <a:t>под </a:t>
            </a:r>
            <a:r>
              <a:rPr lang="ru-RU" sz="1700" dirty="0"/>
              <a:t>руководством </a:t>
            </a:r>
            <a:r>
              <a:rPr lang="ru-RU" sz="1700" dirty="0" smtClean="0"/>
              <a:t>ассистента кафедры </a:t>
            </a:r>
            <a:r>
              <a:rPr lang="ru-RU" sz="1700" dirty="0"/>
              <a:t>информационных систем и </a:t>
            </a:r>
            <a:r>
              <a:rPr lang="ru-RU" sz="1700" dirty="0" smtClean="0"/>
              <a:t>технологий ТПУ </a:t>
            </a:r>
            <a:r>
              <a:rPr lang="ru-RU" sz="1700" b="1" i="1" dirty="0" smtClean="0"/>
              <a:t>Пав</a:t>
            </a:r>
            <a:r>
              <a:rPr lang="ru-RU" sz="1700" b="1" i="1" dirty="0"/>
              <a:t>л</a:t>
            </a:r>
            <a:r>
              <a:rPr lang="ru-RU" sz="1700" b="1" i="1" dirty="0" smtClean="0"/>
              <a:t>а Хаустова </a:t>
            </a:r>
            <a:r>
              <a:rPr lang="ru-RU" sz="1700" dirty="0" smtClean="0"/>
              <a:t>(входит в </a:t>
            </a:r>
            <a:r>
              <a:rPr lang="ru-RU" sz="1700" dirty="0"/>
              <a:t>топ-200 лучших программистов мира) стала финалистом </a:t>
            </a:r>
            <a:r>
              <a:rPr lang="ru-RU" sz="1700" b="1" dirty="0"/>
              <a:t>чемпионата мира по программированию </a:t>
            </a:r>
            <a:r>
              <a:rPr lang="ru-RU" sz="1700" b="1" dirty="0" smtClean="0"/>
              <a:t>               ACM ICPC</a:t>
            </a:r>
            <a:endParaRPr lang="ru-RU" sz="1600" dirty="0"/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7709701" y="1225317"/>
            <a:ext cx="4095121" cy="503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buFont typeface="Wingdings" panose="05000000000000000000" pitchFamily="2" charset="2"/>
              <a:buChar char="§"/>
            </a:pPr>
            <a:r>
              <a:rPr lang="ru-RU" sz="1600" b="1" dirty="0" smtClean="0"/>
              <a:t>Медали РАН:</a:t>
            </a:r>
            <a:endParaRPr lang="ru-RU" sz="1600" b="1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ru-RU" sz="1500" i="1" dirty="0" smtClean="0"/>
              <a:t>Дмитрий Глушков </a:t>
            </a:r>
            <a:r>
              <a:rPr lang="ru-RU" sz="1500" dirty="0" smtClean="0"/>
              <a:t>(ЭНИН)</a:t>
            </a:r>
            <a:endParaRPr lang="ru-RU" sz="15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ru-RU" sz="1500" i="1" dirty="0" smtClean="0"/>
              <a:t>Александр </a:t>
            </a:r>
            <a:r>
              <a:rPr lang="ru-RU" sz="1500" i="1" dirty="0"/>
              <a:t>Брагин </a:t>
            </a:r>
            <a:r>
              <a:rPr lang="ru-RU" sz="1500" dirty="0"/>
              <a:t>(</a:t>
            </a:r>
            <a:r>
              <a:rPr lang="ru-RU" sz="1500" dirty="0" smtClean="0"/>
              <a:t>ЭНИН)</a:t>
            </a:r>
            <a:endParaRPr lang="ru-RU" sz="15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ru-RU" sz="1500" i="1" dirty="0" smtClean="0"/>
              <a:t>Иван </a:t>
            </a:r>
            <a:r>
              <a:rPr lang="ru-RU" sz="1500" i="1" dirty="0" err="1"/>
              <a:t>Розаев</a:t>
            </a:r>
            <a:r>
              <a:rPr lang="ru-RU" sz="1500" i="1" dirty="0"/>
              <a:t> </a:t>
            </a:r>
            <a:r>
              <a:rPr lang="ru-RU" sz="1500" dirty="0"/>
              <a:t>(</a:t>
            </a:r>
            <a:r>
              <a:rPr lang="ru-RU" sz="1500" dirty="0" smtClean="0"/>
              <a:t>ЭНИН)</a:t>
            </a:r>
            <a:endParaRPr lang="ru-RU" sz="15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ru-RU" sz="1500" i="1" dirty="0" smtClean="0"/>
              <a:t>Дмитрий </a:t>
            </a:r>
            <a:r>
              <a:rPr lang="ru-RU" sz="1500" i="1" dirty="0"/>
              <a:t>Стариков </a:t>
            </a:r>
            <a:r>
              <a:rPr lang="ru-RU" sz="1500" dirty="0"/>
              <a:t>(</a:t>
            </a:r>
            <a:r>
              <a:rPr lang="ru-RU" sz="1500" dirty="0" smtClean="0"/>
              <a:t>ИК)</a:t>
            </a:r>
            <a:endParaRPr lang="ru-RU" sz="15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ru-RU" sz="1500" i="1" dirty="0" smtClean="0"/>
              <a:t>Евгений </a:t>
            </a:r>
            <a:r>
              <a:rPr lang="ru-RU" sz="1500" i="1" dirty="0"/>
              <a:t>Рыбаков </a:t>
            </a:r>
            <a:r>
              <a:rPr lang="ru-RU" sz="1500" dirty="0"/>
              <a:t>(ИК</a:t>
            </a:r>
            <a:r>
              <a:rPr lang="ru-RU" sz="1500" dirty="0" smtClean="0"/>
              <a:t>)</a:t>
            </a:r>
            <a:endParaRPr lang="ru-RU" sz="1500" dirty="0"/>
          </a:p>
          <a:p>
            <a:pPr>
              <a:buFont typeface="Wingdings" panose="05000000000000000000" pitchFamily="2" charset="2"/>
              <a:buChar char="§"/>
            </a:pPr>
            <a:r>
              <a:rPr lang="ru-RU" sz="1600" b="1" dirty="0" smtClean="0"/>
              <a:t>Гранты </a:t>
            </a:r>
            <a:r>
              <a:rPr lang="ru-RU" sz="1600" b="1" dirty="0"/>
              <a:t>Президента </a:t>
            </a:r>
            <a:r>
              <a:rPr lang="ru-RU" sz="1600" b="1" dirty="0" smtClean="0"/>
              <a:t>РФ для </a:t>
            </a:r>
            <a:r>
              <a:rPr lang="ru-RU" sz="1600" b="1" dirty="0"/>
              <a:t>аспирантов и молодых </a:t>
            </a:r>
            <a:r>
              <a:rPr lang="ru-RU" sz="1600" b="1" dirty="0" smtClean="0"/>
              <a:t>ученых: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u-RU" sz="1500" i="1" dirty="0" smtClean="0"/>
              <a:t>Елена </a:t>
            </a:r>
            <a:r>
              <a:rPr lang="ru-RU" sz="1500" i="1" dirty="0"/>
              <a:t>Ивашкина </a:t>
            </a:r>
            <a:r>
              <a:rPr lang="ru-RU" sz="1500" dirty="0"/>
              <a:t>(</a:t>
            </a:r>
            <a:r>
              <a:rPr lang="ru-RU" sz="1500" dirty="0" smtClean="0"/>
              <a:t>ИПР)</a:t>
            </a:r>
            <a:endParaRPr lang="ru-RU" sz="15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ru-RU" sz="1500" i="1" dirty="0" smtClean="0"/>
              <a:t>Марат </a:t>
            </a:r>
            <a:r>
              <a:rPr lang="ru-RU" sz="1500" i="1" dirty="0" err="1"/>
              <a:t>Билалутдинов</a:t>
            </a:r>
            <a:r>
              <a:rPr lang="ru-RU" sz="1500" i="1" dirty="0"/>
              <a:t> </a:t>
            </a:r>
            <a:r>
              <a:rPr lang="ru-RU" sz="1500" dirty="0"/>
              <a:t>(</a:t>
            </a:r>
            <a:r>
              <a:rPr lang="ru-RU" sz="1500" dirty="0" smtClean="0"/>
              <a:t>ЮТИ)</a:t>
            </a:r>
            <a:endParaRPr lang="ru-RU" sz="15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ru-RU" sz="1500" i="1" dirty="0" smtClean="0"/>
              <a:t>Дмитрий </a:t>
            </a:r>
            <a:r>
              <a:rPr lang="ru-RU" sz="1500" i="1" dirty="0"/>
              <a:t>Глушков </a:t>
            </a:r>
            <a:r>
              <a:rPr lang="ru-RU" sz="1500" dirty="0"/>
              <a:t>(</a:t>
            </a:r>
            <a:r>
              <a:rPr lang="ru-RU" sz="1500" dirty="0" smtClean="0"/>
              <a:t>ЭНИН)</a:t>
            </a:r>
            <a:endParaRPr lang="ru-RU" sz="15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ru-RU" sz="1500" i="1" dirty="0" smtClean="0"/>
              <a:t>Инна </a:t>
            </a:r>
            <a:r>
              <a:rPr lang="ru-RU" sz="1500" i="1" dirty="0" err="1"/>
              <a:t>Лежнина</a:t>
            </a:r>
            <a:r>
              <a:rPr lang="ru-RU" sz="1500" i="1" dirty="0"/>
              <a:t> </a:t>
            </a:r>
            <a:r>
              <a:rPr lang="ru-RU" sz="1500" dirty="0"/>
              <a:t>(</a:t>
            </a:r>
            <a:r>
              <a:rPr lang="ru-RU" sz="1500" dirty="0" smtClean="0"/>
              <a:t>ИНК)</a:t>
            </a:r>
            <a:endParaRPr lang="ru-RU" sz="15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ru-RU" sz="1500" i="1" dirty="0" smtClean="0"/>
              <a:t>Степан </a:t>
            </a:r>
            <a:r>
              <a:rPr lang="ru-RU" sz="1500" i="1" dirty="0" err="1"/>
              <a:t>Линник</a:t>
            </a:r>
            <a:r>
              <a:rPr lang="ru-RU" sz="1500" i="1" dirty="0"/>
              <a:t> </a:t>
            </a:r>
            <a:r>
              <a:rPr lang="ru-RU" sz="1500" dirty="0"/>
              <a:t>(</a:t>
            </a:r>
            <a:r>
              <a:rPr lang="ru-RU" sz="1500" dirty="0" smtClean="0"/>
              <a:t>ИФВТ)</a:t>
            </a:r>
            <a:endParaRPr lang="ru-RU" sz="15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ru-RU" sz="1500" i="1" dirty="0" smtClean="0"/>
              <a:t>Сергей </a:t>
            </a:r>
            <a:r>
              <a:rPr lang="ru-RU" sz="1500" i="1" dirty="0"/>
              <a:t>Мартемьянов </a:t>
            </a:r>
            <a:r>
              <a:rPr lang="ru-RU" sz="1500" dirty="0"/>
              <a:t>(</a:t>
            </a:r>
            <a:r>
              <a:rPr lang="ru-RU" sz="1500" dirty="0" smtClean="0"/>
              <a:t>ИНК)</a:t>
            </a:r>
            <a:endParaRPr lang="ru-RU" sz="15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ru-RU" sz="1500" i="1" dirty="0" smtClean="0"/>
              <a:t>Евгений </a:t>
            </a:r>
            <a:r>
              <a:rPr lang="ru-RU" sz="1500" i="1" dirty="0"/>
              <a:t>Плотников </a:t>
            </a:r>
            <a:r>
              <a:rPr lang="ru-RU" sz="1500" dirty="0"/>
              <a:t>(</a:t>
            </a:r>
            <a:r>
              <a:rPr lang="ru-RU" sz="1500" dirty="0" smtClean="0"/>
              <a:t>ИПР)</a:t>
            </a:r>
            <a:endParaRPr lang="ru-RU" sz="15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ru-RU" sz="1500" i="1" dirty="0" smtClean="0"/>
              <a:t>Роман </a:t>
            </a:r>
            <a:r>
              <a:rPr lang="ru-RU" sz="1500" i="1" dirty="0" err="1"/>
              <a:t>Сурменев</a:t>
            </a:r>
            <a:r>
              <a:rPr lang="ru-RU" sz="1500" i="1" dirty="0"/>
              <a:t> </a:t>
            </a:r>
            <a:r>
              <a:rPr lang="ru-RU" sz="1500" dirty="0"/>
              <a:t>(</a:t>
            </a:r>
            <a:r>
              <a:rPr lang="ru-RU" sz="1500" dirty="0" smtClean="0"/>
              <a:t>ФТИ)</a:t>
            </a:r>
            <a:endParaRPr lang="ru-RU" sz="15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ru-RU" sz="1500" i="1" dirty="0" smtClean="0"/>
              <a:t>Мария </a:t>
            </a:r>
            <a:r>
              <a:rPr lang="ru-RU" sz="1500" i="1" dirty="0" err="1"/>
              <a:t>Сурменева</a:t>
            </a:r>
            <a:r>
              <a:rPr lang="ru-RU" sz="1500" i="1" dirty="0"/>
              <a:t> </a:t>
            </a:r>
            <a:r>
              <a:rPr lang="ru-RU" sz="1500" dirty="0"/>
              <a:t>(</a:t>
            </a:r>
            <a:r>
              <a:rPr lang="ru-RU" sz="1500" dirty="0" smtClean="0"/>
              <a:t>ФТИ)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u-RU" sz="1500" i="1" dirty="0" smtClean="0"/>
              <a:t>Дмитрий Феоктистов </a:t>
            </a:r>
            <a:r>
              <a:rPr lang="ru-RU" sz="1500" dirty="0" smtClean="0"/>
              <a:t>(ЭНИН)</a:t>
            </a:r>
            <a:endParaRPr lang="ru-RU" sz="15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62" y="4550987"/>
            <a:ext cx="2329938" cy="155232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202" y="4550988"/>
            <a:ext cx="2069759" cy="15523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863" y="4550988"/>
            <a:ext cx="2329936" cy="1552320"/>
          </a:xfrm>
          <a:prstGeom prst="rect">
            <a:avLst/>
          </a:prstGeom>
        </p:spPr>
      </p:pic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4571877" y="179178"/>
            <a:ext cx="7111087" cy="9138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ПРИЗНАНИЯ ГОДА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7FC6-F44A-4DF0-9489-C88BB1E98AC9}" type="slidenum">
              <a:rPr lang="ru-RU" smtClean="0"/>
              <a:pPr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120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846702" y="5896379"/>
            <a:ext cx="3531903" cy="723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451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64521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2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64523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4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5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6451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518" name="TextBox 11"/>
          <p:cNvSpPr txBox="1">
            <a:spLocks noChangeArrowheads="1"/>
          </p:cNvSpPr>
          <p:nvPr/>
        </p:nvSpPr>
        <p:spPr bwMode="auto">
          <a:xfrm>
            <a:off x="710165" y="1179611"/>
            <a:ext cx="5604910" cy="533992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700" b="1" i="1" dirty="0"/>
              <a:t>Сергей Нарышкин </a:t>
            </a:r>
            <a:r>
              <a:rPr lang="ru-RU" sz="1700" dirty="0"/>
              <a:t>– Председатель Государственной Думы </a:t>
            </a:r>
            <a:r>
              <a:rPr lang="ru-RU" sz="1700" dirty="0" smtClean="0"/>
              <a:t>Федерального собрания Российской Федерации </a:t>
            </a:r>
            <a:endParaRPr lang="ru-RU" sz="1700" dirty="0"/>
          </a:p>
          <a:p>
            <a:pPr lvl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700" b="1" i="1" dirty="0"/>
              <a:t>Дмитрий Рогозин </a:t>
            </a:r>
            <a:r>
              <a:rPr lang="ru-RU" sz="1700" dirty="0"/>
              <a:t>– </a:t>
            </a:r>
            <a:r>
              <a:rPr lang="ru-RU" sz="1700" dirty="0" smtClean="0"/>
              <a:t>Заместитель Председателя </a:t>
            </a:r>
            <a:r>
              <a:rPr lang="ru-RU" sz="1700" dirty="0"/>
              <a:t>Правительства Российской Федерации 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700" b="1" i="1" dirty="0"/>
              <a:t>Сергей </a:t>
            </a:r>
            <a:r>
              <a:rPr lang="ru-RU" sz="1700" b="1" i="1" dirty="0" err="1"/>
              <a:t>Меняйло</a:t>
            </a:r>
            <a:r>
              <a:rPr lang="ru-RU" sz="1700" b="1" i="1" dirty="0"/>
              <a:t> </a:t>
            </a:r>
            <a:r>
              <a:rPr lang="ru-RU" sz="1700" dirty="0"/>
              <a:t>– Полномочный представитель Президента Российской Федерации</a:t>
            </a:r>
            <a:r>
              <a:rPr lang="ru-RU" sz="1700" dirty="0" smtClean="0"/>
              <a:t> </a:t>
            </a:r>
            <a:r>
              <a:rPr lang="ru-RU" sz="1700" dirty="0"/>
              <a:t>в </a:t>
            </a:r>
            <a:r>
              <a:rPr lang="ru-RU" sz="1700" dirty="0" smtClean="0"/>
              <a:t>СФО</a:t>
            </a:r>
            <a:endParaRPr lang="ru-RU" sz="1700" dirty="0"/>
          </a:p>
          <a:p>
            <a:pPr lvl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700" b="1" i="1" dirty="0" smtClean="0"/>
              <a:t>Сергей </a:t>
            </a:r>
            <a:r>
              <a:rPr lang="ru-RU" sz="1700" b="1" i="1" dirty="0" err="1"/>
              <a:t>Катырин</a:t>
            </a:r>
            <a:r>
              <a:rPr lang="ru-RU" sz="1700" b="1" i="1" dirty="0"/>
              <a:t> </a:t>
            </a:r>
            <a:r>
              <a:rPr lang="ru-RU" sz="1700" dirty="0"/>
              <a:t>– </a:t>
            </a:r>
            <a:r>
              <a:rPr lang="ru-RU" sz="1700" dirty="0" smtClean="0"/>
              <a:t>Президент </a:t>
            </a:r>
            <a:r>
              <a:rPr lang="ru-RU" sz="1700" dirty="0"/>
              <a:t>Торгово-промышленной палаты Российской Федерации </a:t>
            </a:r>
          </a:p>
          <a:p>
            <a:pPr lvl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700" b="1" i="1" dirty="0"/>
              <a:t>Борис Титов </a:t>
            </a:r>
            <a:r>
              <a:rPr lang="ru-RU" sz="1700" dirty="0"/>
              <a:t>– уполномоченный при Президенте Российской Федерации по защите прав предпринимателей </a:t>
            </a:r>
          </a:p>
          <a:p>
            <a:pPr lvl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700" b="1" i="1" dirty="0"/>
              <a:t>Леонид </a:t>
            </a:r>
            <a:r>
              <a:rPr lang="ru-RU" sz="1700" b="1" i="1" dirty="0" err="1"/>
              <a:t>Горнин</a:t>
            </a:r>
            <a:r>
              <a:rPr lang="ru-RU" sz="1700" b="1" i="1" dirty="0"/>
              <a:t> </a:t>
            </a:r>
            <a:r>
              <a:rPr lang="ru-RU" sz="1700" dirty="0"/>
              <a:t>– заместитель </a:t>
            </a:r>
            <a:r>
              <a:rPr lang="ru-RU" sz="1700" dirty="0" smtClean="0"/>
              <a:t>Министра </a:t>
            </a:r>
            <a:r>
              <a:rPr lang="ru-RU" sz="1700" dirty="0"/>
              <a:t>финансов Российской Федерации </a:t>
            </a:r>
          </a:p>
          <a:p>
            <a:pPr lvl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700" b="1" i="1" dirty="0" smtClean="0"/>
              <a:t>Валентин </a:t>
            </a:r>
            <a:r>
              <a:rPr lang="ru-RU" sz="1700" b="1" i="1" dirty="0"/>
              <a:t>Гапанович </a:t>
            </a:r>
            <a:r>
              <a:rPr lang="ru-RU" sz="1700" dirty="0"/>
              <a:t>– старший вице-президент компании «Российские железные дороги» </a:t>
            </a:r>
          </a:p>
          <a:p>
            <a:pPr lvl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700" b="1" i="1" dirty="0"/>
              <a:t>Александр </a:t>
            </a:r>
            <a:r>
              <a:rPr lang="ru-RU" sz="1700" b="1" i="1" dirty="0" err="1"/>
              <a:t>Калери</a:t>
            </a:r>
            <a:r>
              <a:rPr lang="ru-RU" sz="1700" b="1" i="1" dirty="0"/>
              <a:t> </a:t>
            </a:r>
            <a:r>
              <a:rPr lang="ru-RU" sz="1700" dirty="0"/>
              <a:t>–</a:t>
            </a:r>
            <a:r>
              <a:rPr lang="ru-RU" sz="1700" b="1" dirty="0"/>
              <a:t> </a:t>
            </a:r>
            <a:r>
              <a:rPr lang="ru-RU" sz="1700" dirty="0"/>
              <a:t>первый летчик-космонавт Российской Федерации</a:t>
            </a:r>
            <a:r>
              <a:rPr lang="ru-RU" sz="1700" b="1" dirty="0" smtClean="0"/>
              <a:t> </a:t>
            </a:r>
            <a:endParaRPr lang="ru-RU" sz="1700" dirty="0"/>
          </a:p>
        </p:txBody>
      </p:sp>
      <p:pic>
        <p:nvPicPr>
          <p:cNvPr id="2" name="Рисунок 1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90"/>
          <a:stretch/>
        </p:blipFill>
        <p:spPr>
          <a:xfrm>
            <a:off x="9212385" y="4782287"/>
            <a:ext cx="2470579" cy="172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160" y="5687867"/>
            <a:ext cx="1233630" cy="8224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837"/>
          <a:stretch/>
        </p:blipFill>
        <p:spPr>
          <a:xfrm>
            <a:off x="7914221" y="4788881"/>
            <a:ext cx="1231569" cy="8364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209" y="4802876"/>
            <a:ext cx="1233630" cy="822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209" y="5687867"/>
            <a:ext cx="1233630" cy="822420"/>
          </a:xfrm>
          <a:prstGeom prst="rect">
            <a:avLst/>
          </a:prstGeom>
        </p:spPr>
      </p:pic>
      <p:sp>
        <p:nvSpPr>
          <p:cNvPr id="18" name="TextBox 11"/>
          <p:cNvSpPr txBox="1">
            <a:spLocks noChangeArrowheads="1"/>
          </p:cNvSpPr>
          <p:nvPr/>
        </p:nvSpPr>
        <p:spPr bwMode="auto">
          <a:xfrm>
            <a:off x="6169474" y="1179611"/>
            <a:ext cx="5738448" cy="361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700" b="1" i="1" dirty="0" smtClean="0"/>
              <a:t>Александр </a:t>
            </a:r>
            <a:r>
              <a:rPr lang="ru-RU" sz="1700" b="1" i="1" dirty="0" err="1"/>
              <a:t>Мисуркин</a:t>
            </a:r>
            <a:r>
              <a:rPr lang="ru-RU" sz="1700" b="1" i="1" dirty="0"/>
              <a:t> </a:t>
            </a:r>
            <a:r>
              <a:rPr lang="ru-RU" sz="1700" dirty="0" smtClean="0"/>
              <a:t>– космонавт-испытатель </a:t>
            </a:r>
            <a:r>
              <a:rPr lang="ru-RU" sz="1700" dirty="0"/>
              <a:t>отряда космонавтов </a:t>
            </a:r>
            <a:r>
              <a:rPr lang="ru-RU" sz="1700" dirty="0" smtClean="0"/>
              <a:t>ГК «</a:t>
            </a:r>
            <a:r>
              <a:rPr lang="ru-RU" sz="1700" dirty="0" err="1" smtClean="0"/>
              <a:t>Роскосмос</a:t>
            </a:r>
            <a:r>
              <a:rPr lang="ru-RU" sz="1700" dirty="0" smtClean="0"/>
              <a:t>» </a:t>
            </a:r>
            <a:endParaRPr lang="ru-RU" sz="1700" dirty="0"/>
          </a:p>
          <a:p>
            <a:pPr lvl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700" b="1" i="1" dirty="0"/>
              <a:t>Ли </a:t>
            </a:r>
            <a:r>
              <a:rPr lang="ru-RU" sz="1700" b="1" i="1" dirty="0" err="1"/>
              <a:t>Цзянзюнь</a:t>
            </a:r>
            <a:r>
              <a:rPr lang="ru-RU" sz="1700" b="1" i="1" dirty="0"/>
              <a:t> </a:t>
            </a:r>
            <a:r>
              <a:rPr lang="ru-RU" sz="1700" dirty="0"/>
              <a:t>– ректор </a:t>
            </a:r>
            <a:r>
              <a:rPr lang="ru-RU" sz="1700" dirty="0" err="1"/>
              <a:t>Тяньцзиньского</a:t>
            </a:r>
            <a:r>
              <a:rPr lang="ru-RU" sz="1700" dirty="0"/>
              <a:t> университета (КНР</a:t>
            </a:r>
            <a:r>
              <a:rPr lang="ru-RU" sz="1700" dirty="0" smtClean="0"/>
              <a:t>)</a:t>
            </a:r>
            <a:endParaRPr lang="ru-RU" sz="1700" dirty="0"/>
          </a:p>
          <a:p>
            <a:pPr lvl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700" b="1" i="1" dirty="0" err="1"/>
              <a:t>Го</a:t>
            </a:r>
            <a:r>
              <a:rPr lang="ru-RU" sz="1700" b="1" i="1" dirty="0"/>
              <a:t> </a:t>
            </a:r>
            <a:r>
              <a:rPr lang="ru-RU" sz="1700" b="1" i="1" dirty="0" err="1"/>
              <a:t>Донмин</a:t>
            </a:r>
            <a:r>
              <a:rPr lang="ru-RU" sz="1700" b="1" i="1" dirty="0"/>
              <a:t> </a:t>
            </a:r>
            <a:r>
              <a:rPr lang="ru-RU" sz="1700" dirty="0"/>
              <a:t>– ректор </a:t>
            </a:r>
            <a:r>
              <a:rPr lang="ru-RU" sz="1700" dirty="0" err="1"/>
              <a:t>Даляньского</a:t>
            </a:r>
            <a:r>
              <a:rPr lang="ru-RU" sz="1700" dirty="0"/>
              <a:t> политехнического университета (КНР</a:t>
            </a:r>
            <a:r>
              <a:rPr lang="ru-RU" sz="1700" dirty="0" smtClean="0"/>
              <a:t>)</a:t>
            </a:r>
            <a:endParaRPr lang="ru-RU" sz="1700" dirty="0"/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700" b="1" i="1" dirty="0" err="1"/>
              <a:t>Дзюн</a:t>
            </a:r>
            <a:r>
              <a:rPr lang="ru-RU" sz="1700" b="1" i="1" dirty="0"/>
              <a:t> </a:t>
            </a:r>
            <a:r>
              <a:rPr lang="ru-RU" sz="1700" b="1" i="1" dirty="0" err="1"/>
              <a:t>Уэно</a:t>
            </a:r>
            <a:r>
              <a:rPr lang="ru-RU" sz="1700" b="1" i="1" dirty="0"/>
              <a:t> </a:t>
            </a:r>
            <a:r>
              <a:rPr lang="ru-RU" sz="1700" dirty="0"/>
              <a:t>– Президент </a:t>
            </a:r>
            <a:r>
              <a:rPr lang="ru-RU" sz="1700" dirty="0" smtClean="0"/>
              <a:t>Токийского </a:t>
            </a:r>
            <a:r>
              <a:rPr lang="ru-RU" sz="1700" dirty="0"/>
              <a:t>столичного университета </a:t>
            </a:r>
            <a:endParaRPr lang="ru-RU" sz="1700" dirty="0" smtClean="0"/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700" b="1" i="1" dirty="0" smtClean="0"/>
              <a:t>Петр </a:t>
            </a:r>
            <a:r>
              <a:rPr lang="ru-RU" sz="1700" b="1" i="1" dirty="0" err="1"/>
              <a:t>Конвалинка</a:t>
            </a:r>
            <a:r>
              <a:rPr lang="ru-RU" sz="1700" i="1" dirty="0"/>
              <a:t> </a:t>
            </a:r>
            <a:r>
              <a:rPr lang="ru-RU" sz="1700" dirty="0" smtClean="0"/>
              <a:t>– ректор Чешского технического университета 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700" b="1" i="1" dirty="0"/>
              <a:t>Карел </a:t>
            </a:r>
            <a:r>
              <a:rPr lang="ru-RU" sz="1700" b="1" i="1" dirty="0" err="1" smtClean="0"/>
              <a:t>Мелзох</a:t>
            </a:r>
            <a:r>
              <a:rPr lang="ru-RU" sz="1700" b="1" i="1" dirty="0" smtClean="0"/>
              <a:t> </a:t>
            </a:r>
            <a:r>
              <a:rPr lang="ru-RU" sz="1700" dirty="0" smtClean="0"/>
              <a:t>– </a:t>
            </a:r>
            <a:r>
              <a:rPr lang="ru-RU" sz="1700" dirty="0"/>
              <a:t>ректор </a:t>
            </a:r>
            <a:r>
              <a:rPr lang="ru-RU" sz="1700" dirty="0" smtClean="0"/>
              <a:t>Химико-технологического университета </a:t>
            </a:r>
            <a:r>
              <a:rPr lang="ru-RU" sz="1700" dirty="0"/>
              <a:t>(Чехия</a:t>
            </a:r>
            <a:r>
              <a:rPr lang="ru-RU" sz="1700" dirty="0" smtClean="0"/>
              <a:t>)</a:t>
            </a:r>
            <a:endParaRPr lang="ru-RU" sz="1700" dirty="0"/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4571877" y="179178"/>
            <a:ext cx="7111087" cy="9138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ВИЗИТЫ ГОДА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7FC6-F44A-4DF0-9489-C88BB1E98AC9}" type="slidenum">
              <a:rPr lang="ru-RU" smtClean="0"/>
              <a:pPr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663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1039974" y="5944198"/>
            <a:ext cx="3531903" cy="723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451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64521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2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64523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4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5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6451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518" name="TextBox 11"/>
          <p:cNvSpPr txBox="1">
            <a:spLocks noChangeArrowheads="1"/>
          </p:cNvSpPr>
          <p:nvPr/>
        </p:nvSpPr>
        <p:spPr bwMode="auto">
          <a:xfrm>
            <a:off x="710165" y="1274340"/>
            <a:ext cx="10972799" cy="5309146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600" b="1" dirty="0" smtClean="0"/>
              <a:t>Международные </a:t>
            </a:r>
            <a:r>
              <a:rPr lang="ru-RU" sz="1600" b="1" dirty="0" err="1" smtClean="0"/>
              <a:t>коллаборации</a:t>
            </a:r>
            <a:r>
              <a:rPr lang="ru-RU" sz="1600" b="1" dirty="0" smtClean="0"/>
              <a:t>:</a:t>
            </a:r>
            <a:endParaRPr lang="ru-RU" sz="1600" b="1" dirty="0"/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500" dirty="0" smtClean="0"/>
              <a:t>Европейский центр ядерных исследований С</a:t>
            </a:r>
            <a:r>
              <a:rPr lang="en-US" sz="1500" dirty="0" smtClean="0"/>
              <a:t>ERN</a:t>
            </a:r>
            <a:r>
              <a:rPr lang="ru-RU" sz="1500" dirty="0"/>
              <a:t> (</a:t>
            </a:r>
            <a:r>
              <a:rPr lang="ru-RU" sz="1500" dirty="0" smtClean="0"/>
              <a:t>Швейцария)</a:t>
            </a:r>
            <a:endParaRPr lang="ru-RU" sz="1500" dirty="0"/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500" dirty="0" smtClean="0"/>
              <a:t>Национальный </a:t>
            </a:r>
            <a:r>
              <a:rPr lang="ru-RU" sz="1500" dirty="0"/>
              <a:t>синхротронный </a:t>
            </a:r>
            <a:r>
              <a:rPr lang="ru-RU" sz="1500" dirty="0" smtClean="0"/>
              <a:t>центр </a:t>
            </a:r>
            <a:r>
              <a:rPr lang="en-US" sz="1500" dirty="0" smtClean="0"/>
              <a:t>DESY (</a:t>
            </a:r>
            <a:r>
              <a:rPr lang="ru-RU" sz="1500" dirty="0" smtClean="0"/>
              <a:t>Германия</a:t>
            </a:r>
            <a:r>
              <a:rPr lang="en-US" sz="1500" dirty="0" smtClean="0"/>
              <a:t>)</a:t>
            </a:r>
            <a:endParaRPr lang="ru-RU" sz="1500" dirty="0"/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500" dirty="0" smtClean="0"/>
              <a:t>Организация по изучению высокоэнергетических ускорителей KEK (Япония)</a:t>
            </a:r>
            <a:endParaRPr lang="ru-RU" sz="1500" dirty="0"/>
          </a:p>
          <a:p>
            <a:pPr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500" dirty="0" smtClean="0"/>
              <a:t>Сетевой университет </a:t>
            </a:r>
            <a:r>
              <a:rPr lang="en-US" sz="1500" dirty="0" smtClean="0"/>
              <a:t>BRICS (</a:t>
            </a:r>
            <a:r>
              <a:rPr lang="ru-RU" sz="1500" dirty="0" smtClean="0"/>
              <a:t>ТПУ – координатор работы международной группы «Водные ресурсы и борьба с их загрязнением»</a:t>
            </a:r>
            <a:r>
              <a:rPr lang="en-US" sz="1500" dirty="0" smtClean="0"/>
              <a:t>)</a:t>
            </a:r>
            <a:endParaRPr lang="ru-RU" sz="1500" dirty="0" smtClean="0"/>
          </a:p>
          <a:p>
            <a:pPr lvl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600" b="1" dirty="0" smtClean="0"/>
              <a:t>Отечественные </a:t>
            </a:r>
            <a:r>
              <a:rPr lang="ru-RU" sz="1600" b="1" dirty="0" err="1" smtClean="0"/>
              <a:t>коллаборации</a:t>
            </a:r>
            <a:r>
              <a:rPr lang="ru-RU" sz="1600" b="1" dirty="0" smtClean="0"/>
              <a:t>:</a:t>
            </a:r>
            <a:endParaRPr lang="ru-RU" sz="1600" b="1" dirty="0"/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500" dirty="0" smtClean="0"/>
              <a:t>Сетевой университет </a:t>
            </a:r>
            <a:r>
              <a:rPr lang="ru-RU" sz="1500" dirty="0" err="1" smtClean="0"/>
              <a:t>Ростехнадзора</a:t>
            </a:r>
            <a:r>
              <a:rPr lang="ru-RU" sz="1500" dirty="0" smtClean="0"/>
              <a:t> </a:t>
            </a:r>
            <a:endParaRPr lang="ru-RU" sz="1500" dirty="0"/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500" dirty="0" smtClean="0"/>
              <a:t>Консультационный совет при ФАНО по вопросам, связанным с  созданием ФГБНУ «Томский национальный исследовательский медицинский центр Российской академии наук»</a:t>
            </a:r>
            <a:endParaRPr lang="ru-RU" sz="1500" dirty="0"/>
          </a:p>
          <a:p>
            <a:pPr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500" dirty="0" smtClean="0"/>
              <a:t>Межведомственный совет при ФАНО по вопросам, связанным с формированием и реализацией комплексного плана научных исследований «Перспективные материалы с многоуровневой иерархической структурой для новых технологий и надежных конструкций»</a:t>
            </a:r>
          </a:p>
          <a:p>
            <a:pPr lvl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600" b="1" dirty="0"/>
              <a:t>Соглашения года: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500" dirty="0" smtClean="0"/>
              <a:t>Московский </a:t>
            </a:r>
            <a:r>
              <a:rPr lang="ru-RU" sz="1500" dirty="0"/>
              <a:t>государственный технический университета им. Н.Э. Баумана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500" dirty="0" smtClean="0"/>
              <a:t>Российская </a:t>
            </a:r>
            <a:r>
              <a:rPr lang="ru-RU" sz="1500" dirty="0"/>
              <a:t>венчурная компания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500" dirty="0" smtClean="0"/>
              <a:t>ООО </a:t>
            </a:r>
            <a:r>
              <a:rPr lang="ru-RU" sz="1500" dirty="0"/>
              <a:t>«</a:t>
            </a:r>
            <a:r>
              <a:rPr lang="en-US" sz="1500" dirty="0"/>
              <a:t>Mail.ru Group»</a:t>
            </a:r>
            <a:endParaRPr lang="ru-RU" sz="1500" dirty="0"/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500" dirty="0" smtClean="0"/>
              <a:t>Дальневосточное </a:t>
            </a:r>
            <a:r>
              <a:rPr lang="ru-RU" sz="1500" dirty="0"/>
              <a:t>отделение Российской академии </a:t>
            </a:r>
            <a:r>
              <a:rPr lang="ru-RU" sz="1500" dirty="0" smtClean="0"/>
              <a:t>наук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500" dirty="0"/>
              <a:t>ОАО «КАМАЗ»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sz="1600" dirty="0" smtClean="0"/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571877" y="179178"/>
            <a:ext cx="7111087" cy="9138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СОЮЗЫ ГОДА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7FC6-F44A-4DF0-9489-C88BB1E98AC9}" type="slidenum">
              <a:rPr lang="ru-RU" smtClean="0"/>
              <a:pPr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802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451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64521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2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64523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4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5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6451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518" name="TextBox 11"/>
          <p:cNvSpPr txBox="1">
            <a:spLocks noChangeArrowheads="1"/>
          </p:cNvSpPr>
          <p:nvPr/>
        </p:nvSpPr>
        <p:spPr bwMode="auto">
          <a:xfrm>
            <a:off x="710165" y="1460732"/>
            <a:ext cx="6942786" cy="327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700" b="1" i="1" dirty="0"/>
              <a:t>Дмитрий </a:t>
            </a:r>
            <a:r>
              <a:rPr lang="ru-RU" sz="1700" b="1" i="1" dirty="0" err="1" smtClean="0"/>
              <a:t>Журман</a:t>
            </a:r>
            <a:r>
              <a:rPr lang="ru-RU" sz="1700" b="1" dirty="0" smtClean="0"/>
              <a:t> – </a:t>
            </a:r>
            <a:r>
              <a:rPr lang="ru-RU" sz="1700" dirty="0" smtClean="0"/>
              <a:t>обладатель</a:t>
            </a:r>
            <a:r>
              <a:rPr lang="ru-RU" sz="1700" b="1" dirty="0" smtClean="0"/>
              <a:t> </a:t>
            </a:r>
            <a:r>
              <a:rPr lang="ru-RU" sz="1700" dirty="0" smtClean="0"/>
              <a:t>трех </a:t>
            </a:r>
            <a:r>
              <a:rPr lang="ru-RU" sz="1700" dirty="0"/>
              <a:t>золотых </a:t>
            </a:r>
            <a:r>
              <a:rPr lang="ru-RU" sz="1700" dirty="0" smtClean="0"/>
              <a:t>медалей Кубка </a:t>
            </a:r>
            <a:r>
              <a:rPr lang="ru-RU" sz="1700" dirty="0"/>
              <a:t>мира по плаванию в </a:t>
            </a:r>
            <a:r>
              <a:rPr lang="ru-RU" sz="1700" dirty="0" smtClean="0"/>
              <a:t>ластах (Томск, сентябрь) и звания </a:t>
            </a:r>
            <a:r>
              <a:rPr lang="ru-RU" sz="1700" dirty="0"/>
              <a:t>«Томич года»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700" b="1" i="1" dirty="0"/>
              <a:t>Сергей </a:t>
            </a:r>
            <a:r>
              <a:rPr lang="ru-RU" sz="1700" b="1" i="1" dirty="0" smtClean="0"/>
              <a:t>Усов</a:t>
            </a:r>
            <a:r>
              <a:rPr lang="ru-RU" sz="1700" dirty="0" smtClean="0"/>
              <a:t> – победитель первенства </a:t>
            </a:r>
            <a:r>
              <a:rPr lang="ru-RU" sz="1700" dirty="0"/>
              <a:t>мира по жиму штанги </a:t>
            </a:r>
            <a:r>
              <a:rPr lang="ru-RU" sz="1700" dirty="0" smtClean="0"/>
              <a:t>лежа (Дания, апрель)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700" b="1" i="1" dirty="0"/>
              <a:t>Анатолий </a:t>
            </a:r>
            <a:r>
              <a:rPr lang="ru-RU" sz="1700" b="1" i="1" dirty="0" err="1" smtClean="0"/>
              <a:t>Гармонов</a:t>
            </a:r>
            <a:r>
              <a:rPr lang="ru-RU" sz="1700" dirty="0" smtClean="0"/>
              <a:t> – золотая медаль </a:t>
            </a:r>
            <a:r>
              <a:rPr lang="ru-RU" sz="1700" dirty="0"/>
              <a:t>чемпионата России среди студентов по </a:t>
            </a:r>
            <a:r>
              <a:rPr lang="ru-RU" sz="1700" dirty="0" smtClean="0"/>
              <a:t>тхэквондо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700" b="1" i="1" dirty="0"/>
              <a:t>Юрий </a:t>
            </a:r>
            <a:r>
              <a:rPr lang="ru-RU" sz="1700" b="1" i="1" dirty="0" smtClean="0"/>
              <a:t>Борисевич </a:t>
            </a:r>
            <a:r>
              <a:rPr lang="ru-RU" sz="1700" dirty="0" smtClean="0"/>
              <a:t>–</a:t>
            </a:r>
            <a:r>
              <a:rPr lang="ru-RU" sz="1700" b="1" dirty="0" smtClean="0"/>
              <a:t> </a:t>
            </a:r>
            <a:r>
              <a:rPr lang="ru-RU" sz="1700" dirty="0" smtClean="0"/>
              <a:t>золотая медаль Кубка </a:t>
            </a:r>
            <a:r>
              <a:rPr lang="ru-RU" sz="1700" dirty="0"/>
              <a:t>России по </a:t>
            </a:r>
            <a:r>
              <a:rPr lang="ru-RU" sz="1700" dirty="0" smtClean="0"/>
              <a:t>карате - </a:t>
            </a:r>
            <a:r>
              <a:rPr lang="ru-RU" sz="1700" dirty="0" err="1" smtClean="0"/>
              <a:t>киокусинкай</a:t>
            </a:r>
            <a:endParaRPr lang="ru-RU" sz="1700" b="1" dirty="0" smtClean="0"/>
          </a:p>
          <a:p>
            <a:pPr lvl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700" b="1" i="1" dirty="0" smtClean="0"/>
              <a:t>Валерия </a:t>
            </a:r>
            <a:r>
              <a:rPr lang="ru-RU" sz="1700" b="1" i="1" dirty="0" err="1" smtClean="0"/>
              <a:t>Финашкина</a:t>
            </a:r>
            <a:r>
              <a:rPr lang="ru-RU" sz="1700" dirty="0" smtClean="0"/>
              <a:t> – бронзовая </a:t>
            </a:r>
            <a:r>
              <a:rPr lang="ru-RU" sz="1700" dirty="0"/>
              <a:t>медаль </a:t>
            </a:r>
            <a:r>
              <a:rPr lang="ru-RU" sz="1700" dirty="0" smtClean="0"/>
              <a:t>Кубка </a:t>
            </a:r>
            <a:r>
              <a:rPr lang="ru-RU" sz="1700" dirty="0"/>
              <a:t>мира по </a:t>
            </a:r>
            <a:r>
              <a:rPr lang="ru-RU" sz="1700" dirty="0" smtClean="0"/>
              <a:t>карате (ОАЭ, апрель)</a:t>
            </a:r>
            <a:endParaRPr lang="ru-RU" sz="17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976" y="4921913"/>
            <a:ext cx="1210103" cy="1476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318" y="4921913"/>
            <a:ext cx="2214000" cy="1476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1396" y="4906527"/>
            <a:ext cx="1257704" cy="14898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380" y="4921913"/>
            <a:ext cx="1225358" cy="1476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90"/>
          <a:stretch/>
        </p:blipFill>
        <p:spPr>
          <a:xfrm>
            <a:off x="7934325" y="1460732"/>
            <a:ext cx="3788529" cy="32926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130"/>
          <a:stretch/>
        </p:blipFill>
        <p:spPr>
          <a:xfrm>
            <a:off x="10324793" y="4913427"/>
            <a:ext cx="1398061" cy="1476000"/>
          </a:xfrm>
          <a:prstGeom prst="rect">
            <a:avLst/>
          </a:prstGeom>
        </p:spPr>
      </p:pic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4571877" y="179178"/>
            <a:ext cx="7111087" cy="9138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СПОРТИВНЫЕ ПОБЕДЫ ГОДА </a:t>
            </a:r>
          </a:p>
        </p:txBody>
      </p:sp>
      <p:sp>
        <p:nvSpPr>
          <p:cNvPr id="23" name="TextBox 11"/>
          <p:cNvSpPr txBox="1">
            <a:spLocks noChangeArrowheads="1"/>
          </p:cNvSpPr>
          <p:nvPr/>
        </p:nvSpPr>
        <p:spPr bwMode="auto">
          <a:xfrm>
            <a:off x="710165" y="4754759"/>
            <a:ext cx="3125429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700" b="1" dirty="0" smtClean="0"/>
              <a:t>15 </a:t>
            </a:r>
            <a:r>
              <a:rPr lang="ru-RU" sz="1700" b="1" dirty="0"/>
              <a:t>медалей </a:t>
            </a:r>
            <a:r>
              <a:rPr lang="ru-RU" sz="1700" b="1" dirty="0" smtClean="0"/>
              <a:t/>
            </a:r>
            <a:br>
              <a:rPr lang="ru-RU" sz="1700" b="1" dirty="0" smtClean="0"/>
            </a:br>
            <a:r>
              <a:rPr lang="ru-RU" sz="1700" dirty="0" smtClean="0"/>
              <a:t>VIII Всероссийского фестиваля </a:t>
            </a:r>
            <a:r>
              <a:rPr lang="ru-RU" sz="1700" dirty="0"/>
              <a:t>студенческого </a:t>
            </a:r>
            <a:r>
              <a:rPr lang="ru-RU" sz="1700" dirty="0" smtClean="0"/>
              <a:t>спорта</a:t>
            </a:r>
            <a:endParaRPr lang="ru-RU" sz="1700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7FC6-F44A-4DF0-9489-C88BB1E98AC9}" type="slidenum">
              <a:rPr lang="ru-RU" smtClean="0"/>
              <a:pPr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6069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3127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128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3129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130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131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307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78" name="TextBox 1"/>
          <p:cNvSpPr txBox="1">
            <a:spLocks noChangeArrowheads="1"/>
          </p:cNvSpPr>
          <p:nvPr/>
        </p:nvSpPr>
        <p:spPr bwMode="auto">
          <a:xfrm>
            <a:off x="704850" y="1444835"/>
            <a:ext cx="110811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1800" b="1" dirty="0" smtClean="0">
                <a:latin typeface="+mn-lt"/>
              </a:rPr>
              <a:t>ПОКАЗАТЕЛИ ПРОГРАММЫ ПОВЫШЕНИЯ КОНКУРЕНТОСПОСОБНОСТИ ТПУ</a:t>
            </a:r>
            <a:endParaRPr lang="ru-RU" altLang="ru-RU" sz="1800" b="1" dirty="0">
              <a:latin typeface="+mn-lt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7846849"/>
              </p:ext>
            </p:extLst>
          </p:nvPr>
        </p:nvGraphicFramePr>
        <p:xfrm>
          <a:off x="710613" y="1928600"/>
          <a:ext cx="10770777" cy="36552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12226"/>
                <a:gridCol w="7593732"/>
                <a:gridCol w="1213759"/>
                <a:gridCol w="1251060"/>
              </a:tblGrid>
              <a:tr h="5159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754" marR="96754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BD2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показателя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754" marR="96754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BD2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754" marR="96754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BD2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754" marR="96754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BD21"/>
                    </a:solidFill>
                  </a:tcPr>
                </a:tc>
              </a:tr>
              <a:tr h="602129">
                <a:tc>
                  <a:txBody>
                    <a:bodyPr/>
                    <a:lstStyle/>
                    <a:p>
                      <a:pPr indent="-90170" algn="ctr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754" marR="96754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BD2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u="none" strike="noStrik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Позиция (с точностью до 50</a:t>
                      </a:r>
                      <a:r>
                        <a:rPr lang="ru-RU" sz="160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в </a:t>
                      </a:r>
                      <a:r>
                        <a:rPr lang="ru-RU" sz="1600" u="none" strike="noStrik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ведущих мировых </a:t>
                      </a:r>
                      <a:r>
                        <a:rPr lang="ru-RU" sz="160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рейтингах</a:t>
                      </a:r>
                      <a:br>
                        <a:rPr lang="ru-RU" sz="160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60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ru-RU" sz="1600" u="none" strike="noStrik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общем списке и по основным предметным спискам)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754" marR="96754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754" marR="96754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754" marR="96754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EC2"/>
                    </a:solidFill>
                  </a:tcPr>
                </a:tc>
              </a:tr>
              <a:tr h="301065">
                <a:tc>
                  <a:txBody>
                    <a:bodyPr/>
                    <a:lstStyle/>
                    <a:p>
                      <a:pPr indent="-90170" algn="ctr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754" marR="96754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BD2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Позиция в общем рейтинге ARWU 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754" marR="96754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754" marR="96754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754" marR="96754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15920">
                <a:tc>
                  <a:txBody>
                    <a:bodyPr/>
                    <a:lstStyle/>
                    <a:p>
                      <a:pPr indent="-9017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754" marR="96754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BD2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Позиция в отраслевом (предметном) рейтинге ARWU 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754" marR="96754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754" marR="96754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754" marR="96754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EC2"/>
                    </a:solidFill>
                  </a:tcPr>
                </a:tc>
              </a:tr>
              <a:tr h="301065">
                <a:tc>
                  <a:txBody>
                    <a:bodyPr/>
                    <a:lstStyle/>
                    <a:p>
                      <a:pPr indent="-9017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754" marR="96754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BD2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Позиция в общем рейтинге THE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754" marR="96754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251–300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754" marR="96754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501–600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754" marR="96754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02129">
                <a:tc>
                  <a:txBody>
                    <a:bodyPr/>
                    <a:lstStyle/>
                    <a:p>
                      <a:pPr indent="-9017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754" marR="96754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BD2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Позиция в предметном рейтинге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THE (Engineering and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Technology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754" marR="96754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754" marR="96754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754" marR="96754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EC2"/>
                    </a:solidFill>
                  </a:tcPr>
                </a:tc>
              </a:tr>
              <a:tr h="301065">
                <a:tc>
                  <a:txBody>
                    <a:bodyPr/>
                    <a:lstStyle/>
                    <a:p>
                      <a:pPr indent="-9017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754" marR="96754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BD2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Позиция в общем рейтинге QS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754" marR="96754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301–350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754" marR="96754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754" marR="96754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15920">
                <a:tc>
                  <a:txBody>
                    <a:bodyPr/>
                    <a:lstStyle/>
                    <a:p>
                      <a:pPr indent="-9017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754" marR="96754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BD2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Позиция в предметном рейтинге QS (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Physics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&amp;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Astronomy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754" marR="96754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301–400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754" marR="96754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301–400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754" marR="96754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EC2"/>
                    </a:solidFill>
                  </a:tcPr>
                </a:tc>
              </a:tr>
            </a:tbl>
          </a:graphicData>
        </a:graphic>
      </p:graphicFrame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571877" y="3152"/>
            <a:ext cx="7619502" cy="10898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ЗАДАЧА 1. Обеспечение достижения основных показателей Программы повышения конкурентоспособности ТПУ</a:t>
            </a:r>
            <a:endParaRPr lang="ru-RU" altLang="ru-RU" sz="1834" b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7FC6-F44A-4DF0-9489-C88BB1E98AC9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999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43000" y="5686425"/>
            <a:ext cx="3531903" cy="723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16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17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18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19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20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21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Rectangle 2"/>
          <p:cNvSpPr txBox="1">
            <a:spLocks noChangeArrowheads="1"/>
          </p:cNvSpPr>
          <p:nvPr/>
        </p:nvSpPr>
        <p:spPr>
          <a:xfrm>
            <a:off x="4571877" y="179178"/>
            <a:ext cx="7111087" cy="9138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НАЗНАЧЕНИЯ ГОДА</a:t>
            </a:r>
          </a:p>
        </p:txBody>
      </p:sp>
      <p:sp>
        <p:nvSpPr>
          <p:cNvPr id="64518" name="TextBox 11"/>
          <p:cNvSpPr txBox="1">
            <a:spLocks noChangeArrowheads="1"/>
          </p:cNvSpPr>
          <p:nvPr/>
        </p:nvSpPr>
        <p:spPr bwMode="auto">
          <a:xfrm>
            <a:off x="710165" y="1339557"/>
            <a:ext cx="6176667" cy="486287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700" b="1" i="1" dirty="0" smtClean="0"/>
              <a:t>Лилия Кирьянова</a:t>
            </a:r>
            <a:r>
              <a:rPr lang="ru-RU" sz="1700" b="1" dirty="0" smtClean="0"/>
              <a:t>, </a:t>
            </a:r>
            <a:r>
              <a:rPr lang="ru-RU" sz="1700" dirty="0" smtClean="0"/>
              <a:t>проректор по внешним связям</a:t>
            </a:r>
          </a:p>
          <a:p>
            <a:pPr lvl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700" b="1" i="1" dirty="0" smtClean="0"/>
              <a:t>Сергей Замятин</a:t>
            </a:r>
            <a:r>
              <a:rPr lang="ru-RU" sz="1700" dirty="0" smtClean="0"/>
              <a:t>, заместитель проректора по научной работе и инновациям</a:t>
            </a:r>
          </a:p>
          <a:p>
            <a:pPr lvl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700" b="1" i="1" dirty="0" smtClean="0"/>
              <a:t>Артем Боев</a:t>
            </a:r>
            <a:r>
              <a:rPr lang="ru-RU" sz="1700" dirty="0" smtClean="0"/>
              <a:t>, директор Института природных ресурсов</a:t>
            </a:r>
          </a:p>
          <a:p>
            <a:pPr lvl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700" b="1" i="1" dirty="0" smtClean="0"/>
              <a:t>Александр Фадеев</a:t>
            </a:r>
            <a:r>
              <a:rPr lang="ru-RU" sz="1700" dirty="0" smtClean="0"/>
              <a:t>, директор Института электронного обучения</a:t>
            </a:r>
          </a:p>
          <a:p>
            <a:pPr lvl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700" b="1" dirty="0" smtClean="0"/>
              <a:t>Руководители САЕ </a:t>
            </a:r>
            <a:r>
              <a:rPr lang="ru-RU" sz="1700" dirty="0" smtClean="0"/>
              <a:t>(заместители директоров научно-образовательных институтов по развитию)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700" b="1" i="1" dirty="0" smtClean="0"/>
              <a:t>Валерий Рукавишников </a:t>
            </a:r>
            <a:r>
              <a:rPr lang="ru-RU" sz="1700" dirty="0" smtClean="0"/>
              <a:t>(ИПР)</a:t>
            </a:r>
            <a:endParaRPr lang="ru-RU" sz="1700" dirty="0"/>
          </a:p>
          <a:p>
            <a:pPr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700" b="1" i="1" dirty="0" smtClean="0"/>
              <a:t>Александр Матвеев </a:t>
            </a:r>
            <a:r>
              <a:rPr lang="ru-RU" sz="1700" dirty="0" smtClean="0"/>
              <a:t>(ЭНИН)</a:t>
            </a:r>
            <a:endParaRPr lang="ru-RU" sz="1700" dirty="0"/>
          </a:p>
          <a:p>
            <a:pPr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700" b="1" i="1" dirty="0" smtClean="0"/>
              <a:t>Евгений </a:t>
            </a:r>
            <a:r>
              <a:rPr lang="ru-RU" sz="1700" b="1" i="1" dirty="0" err="1" smtClean="0"/>
              <a:t>Колубаев</a:t>
            </a:r>
            <a:r>
              <a:rPr lang="ru-RU" sz="1700" b="1" i="1" dirty="0" smtClean="0"/>
              <a:t> </a:t>
            </a:r>
            <a:r>
              <a:rPr lang="ru-RU" sz="1700" dirty="0" smtClean="0"/>
              <a:t>(ИФВТ)</a:t>
            </a:r>
            <a:endParaRPr lang="ru-RU" sz="1700" dirty="0"/>
          </a:p>
          <a:p>
            <a:pPr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700" b="1" i="1" dirty="0" smtClean="0"/>
              <a:t>Игорь Степанов </a:t>
            </a:r>
            <a:r>
              <a:rPr lang="ru-RU" sz="1700" dirty="0" smtClean="0"/>
              <a:t>(ИНК)</a:t>
            </a:r>
            <a:endParaRPr lang="ru-RU" sz="1700" dirty="0"/>
          </a:p>
          <a:p>
            <a:pPr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700" b="1" i="1" dirty="0" smtClean="0"/>
              <a:t>Владимир </a:t>
            </a:r>
            <a:r>
              <a:rPr lang="ru-RU" sz="1700" b="1" i="1" dirty="0" err="1" smtClean="0"/>
              <a:t>Гузырь</a:t>
            </a:r>
            <a:r>
              <a:rPr lang="ru-RU" sz="1700" b="1" i="1" dirty="0" smtClean="0"/>
              <a:t> </a:t>
            </a:r>
            <a:r>
              <a:rPr lang="ru-RU" sz="1700" dirty="0" smtClean="0"/>
              <a:t>(ИСГТ)</a:t>
            </a:r>
            <a:endParaRPr lang="ru-RU" sz="1700" dirty="0"/>
          </a:p>
          <a:p>
            <a:pPr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700" b="1" i="1" dirty="0" smtClean="0"/>
              <a:t>Дмитрий Сонькин </a:t>
            </a:r>
            <a:r>
              <a:rPr lang="ru-RU" sz="1700" dirty="0" smtClean="0"/>
              <a:t>(ИК)</a:t>
            </a:r>
            <a:endParaRPr lang="ru-RU" sz="1700" dirty="0"/>
          </a:p>
          <a:p>
            <a:pPr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700" b="1" i="1" dirty="0" smtClean="0"/>
              <a:t>Дмитрий </a:t>
            </a:r>
            <a:r>
              <a:rPr lang="ru-RU" sz="1700" b="1" i="1" dirty="0" err="1" smtClean="0"/>
              <a:t>Демянюк</a:t>
            </a:r>
            <a:r>
              <a:rPr lang="ru-RU" sz="1700" b="1" i="1" dirty="0" smtClean="0"/>
              <a:t> </a:t>
            </a:r>
            <a:r>
              <a:rPr lang="ru-RU" sz="1700" dirty="0" smtClean="0"/>
              <a:t>(ФТИ)</a:t>
            </a:r>
            <a:endParaRPr lang="ru-RU" sz="17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4"/>
          <a:stretch/>
        </p:blipFill>
        <p:spPr>
          <a:xfrm>
            <a:off x="7002964" y="1995586"/>
            <a:ext cx="4680000" cy="3609386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7FC6-F44A-4DF0-9489-C88BB1E98AC9}" type="slidenum">
              <a:rPr lang="ru-RU" smtClean="0"/>
              <a:pPr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2972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451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64521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2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64523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4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5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6451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710165" y="1287858"/>
            <a:ext cx="11177036" cy="466281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700" dirty="0" smtClean="0"/>
              <a:t>На базе ТПУ: 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700" dirty="0" smtClean="0"/>
              <a:t>проведено </a:t>
            </a:r>
            <a:r>
              <a:rPr lang="ru-RU" sz="1700" b="1" dirty="0"/>
              <a:t>36 </a:t>
            </a:r>
            <a:r>
              <a:rPr lang="ru-RU" sz="1700" dirty="0"/>
              <a:t>научно-технических </a:t>
            </a:r>
            <a:r>
              <a:rPr lang="ru-RU" sz="1700" dirty="0" smtClean="0"/>
              <a:t>мероприятий (</a:t>
            </a:r>
            <a:r>
              <a:rPr lang="ru-RU" sz="1700" b="1" dirty="0" smtClean="0"/>
              <a:t>28</a:t>
            </a:r>
            <a:r>
              <a:rPr lang="ru-RU" sz="1700" dirty="0" smtClean="0"/>
              <a:t> </a:t>
            </a:r>
            <a:r>
              <a:rPr lang="ru-RU" sz="1700" dirty="0"/>
              <a:t>международных и </a:t>
            </a:r>
            <a:r>
              <a:rPr lang="ru-RU" sz="1700" b="1" dirty="0"/>
              <a:t>8</a:t>
            </a:r>
            <a:r>
              <a:rPr lang="ru-RU" sz="1700" dirty="0"/>
              <a:t> </a:t>
            </a:r>
            <a:r>
              <a:rPr lang="ru-RU" sz="1700" dirty="0" smtClean="0"/>
              <a:t>всероссийских), партнерами которых выступили международные </a:t>
            </a:r>
            <a:r>
              <a:rPr lang="ru-RU" sz="1700" dirty="0"/>
              <a:t>профессиональные сообщества (</a:t>
            </a:r>
            <a:r>
              <a:rPr lang="en-US" sz="1700" dirty="0"/>
              <a:t>CERN, International Federation </a:t>
            </a:r>
            <a:r>
              <a:rPr lang="ru-RU" sz="1700" dirty="0" smtClean="0"/>
              <a:t>         </a:t>
            </a:r>
            <a:r>
              <a:rPr lang="en-US" sz="1700" dirty="0" smtClean="0"/>
              <a:t>of </a:t>
            </a:r>
            <a:r>
              <a:rPr lang="en-US" sz="1700" dirty="0"/>
              <a:t>Automatic Control </a:t>
            </a:r>
            <a:r>
              <a:rPr lang="ru-RU" sz="1700" dirty="0"/>
              <a:t>и др.) и ведущие университеты </a:t>
            </a:r>
            <a:r>
              <a:rPr lang="ru-RU" sz="1700" dirty="0" smtClean="0"/>
              <a:t>мира (</a:t>
            </a:r>
            <a:r>
              <a:rPr lang="en-US" sz="1700" dirty="0"/>
              <a:t>University of Illinois at Urbana-Champaign, Wuhan University, Imperial College of London, Max Plank Institute of Colloids and Interfaces </a:t>
            </a:r>
            <a:r>
              <a:rPr lang="ru-RU" sz="1700" dirty="0"/>
              <a:t>и др</a:t>
            </a:r>
            <a:r>
              <a:rPr lang="ru-RU" sz="1700" dirty="0" smtClean="0"/>
              <a:t>.)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700" dirty="0" smtClean="0"/>
              <a:t>впервые в российской практике </a:t>
            </a:r>
            <a:r>
              <a:rPr lang="ru-RU" sz="1700" dirty="0"/>
              <a:t>организованы </a:t>
            </a:r>
            <a:r>
              <a:rPr lang="ru-RU" sz="1700" dirty="0" smtClean="0"/>
              <a:t>международные форумы по </a:t>
            </a:r>
            <a:r>
              <a:rPr lang="ru-RU" sz="1700" dirty="0" err="1" smtClean="0"/>
              <a:t>ресурсоэффективности</a:t>
            </a:r>
            <a:r>
              <a:rPr lang="ru-RU" sz="1700" dirty="0" smtClean="0"/>
              <a:t> и изучению </a:t>
            </a:r>
            <a:r>
              <a:rPr lang="ru-RU" sz="1700" dirty="0"/>
              <a:t>биогеохимических последствий деградации вечной мерзлоты в Северном Ледовитом </a:t>
            </a:r>
            <a:r>
              <a:rPr lang="ru-RU" sz="1700" dirty="0" smtClean="0"/>
              <a:t>океане</a:t>
            </a:r>
          </a:p>
          <a:p>
            <a:pPr lvl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700" dirty="0" smtClean="0"/>
              <a:t>ТПУ – организатор уникальных обучающих мероприятий</a:t>
            </a:r>
            <a:r>
              <a:rPr lang="ru-RU" sz="1700" dirty="0"/>
              <a:t>: </a:t>
            </a:r>
            <a:r>
              <a:rPr lang="ru-RU" sz="1700" dirty="0" smtClean="0"/>
              <a:t>совместного семинара с </a:t>
            </a:r>
            <a:r>
              <a:rPr lang="ru-RU" sz="1700" dirty="0" err="1" smtClean="0"/>
              <a:t>Росаккредагентством</a:t>
            </a:r>
            <a:r>
              <a:rPr lang="ru-RU" sz="1700" dirty="0" smtClean="0"/>
              <a:t>  и </a:t>
            </a:r>
            <a:r>
              <a:rPr lang="ru-RU" sz="1700" dirty="0" err="1" smtClean="0"/>
              <a:t>Рособрнадзором</a:t>
            </a:r>
            <a:r>
              <a:rPr lang="ru-RU" sz="1700" dirty="0" smtClean="0"/>
              <a:t> «Актуальные </a:t>
            </a:r>
            <a:r>
              <a:rPr lang="ru-RU" sz="1700" dirty="0"/>
              <a:t>вопросы государственной аккредитации», </a:t>
            </a:r>
            <a:r>
              <a:rPr lang="ru-RU" sz="1700" dirty="0" smtClean="0"/>
              <a:t>стратегической сессии «Управление </a:t>
            </a:r>
            <a:r>
              <a:rPr lang="ru-RU" sz="1700" dirty="0"/>
              <a:t>изменениями</a:t>
            </a:r>
            <a:r>
              <a:rPr lang="ru-RU" sz="1700" dirty="0" smtClean="0"/>
              <a:t>» под </a:t>
            </a:r>
            <a:r>
              <a:rPr lang="ru-RU" sz="1700" dirty="0"/>
              <a:t>руководством </a:t>
            </a:r>
            <a:r>
              <a:rPr lang="ru-RU" sz="1700" b="1" i="1" dirty="0"/>
              <a:t>Андрея Волкова </a:t>
            </a:r>
            <a:r>
              <a:rPr lang="ru-RU" sz="1700" i="1" dirty="0" smtClean="0"/>
              <a:t>-</a:t>
            </a:r>
            <a:r>
              <a:rPr lang="ru-RU" sz="1700" b="1" i="1" dirty="0" smtClean="0"/>
              <a:t> </a:t>
            </a:r>
            <a:r>
              <a:rPr lang="ru-RU" sz="1700" dirty="0" smtClean="0"/>
              <a:t>профессора </a:t>
            </a:r>
            <a:r>
              <a:rPr lang="ru-RU" sz="1700" dirty="0"/>
              <a:t>Московской </a:t>
            </a:r>
            <a:r>
              <a:rPr lang="ru-RU" sz="1700" dirty="0" smtClean="0"/>
              <a:t>школы управления </a:t>
            </a:r>
            <a:r>
              <a:rPr lang="ru-RU" sz="1700" dirty="0"/>
              <a:t>«СКОЛКОВО</a:t>
            </a:r>
            <a:r>
              <a:rPr lang="ru-RU" sz="1700" dirty="0" smtClean="0"/>
              <a:t>», члена Совета </a:t>
            </a:r>
            <a:r>
              <a:rPr lang="ru-RU" sz="1700" dirty="0"/>
              <a:t>по повышению конкурентоспособности ведущих </a:t>
            </a:r>
            <a:r>
              <a:rPr lang="ru-RU" sz="1700" dirty="0" smtClean="0"/>
              <a:t>российских университетов среди </a:t>
            </a:r>
            <a:r>
              <a:rPr lang="ru-RU" sz="1700" dirty="0"/>
              <a:t>ведущих мировых научно-образовательных </a:t>
            </a:r>
            <a:r>
              <a:rPr lang="ru-RU" sz="1700" dirty="0" smtClean="0"/>
              <a:t>центров</a:t>
            </a:r>
            <a:endParaRPr lang="ru-RU" sz="1700" b="1" i="1" dirty="0" smtClean="0"/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700" dirty="0" smtClean="0"/>
              <a:t>ТПУ – оператор Форума </a:t>
            </a:r>
            <a:r>
              <a:rPr lang="ru-RU" sz="1700" dirty="0"/>
              <a:t>молодых ученых </a:t>
            </a:r>
            <a:r>
              <a:rPr lang="en-US" sz="1700" b="1" dirty="0" smtClean="0"/>
              <a:t>U-NOVUS</a:t>
            </a:r>
            <a:r>
              <a:rPr lang="en-US" sz="1700" b="1" dirty="0"/>
              <a:t> </a:t>
            </a:r>
            <a:r>
              <a:rPr lang="en-US" sz="1700" b="1" dirty="0" smtClean="0"/>
              <a:t>2016</a:t>
            </a:r>
            <a:endParaRPr lang="ru-RU" sz="1700" b="1" dirty="0" smtClean="0"/>
          </a:p>
          <a:p>
            <a:pPr lvl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700" dirty="0" smtClean="0"/>
              <a:t>Экспозиции </a:t>
            </a:r>
            <a:r>
              <a:rPr lang="ru-RU" sz="1700" dirty="0"/>
              <a:t>ТПУ были представлены на </a:t>
            </a:r>
            <a:r>
              <a:rPr lang="ru-RU" sz="1700" b="1" dirty="0"/>
              <a:t>53 выставках</a:t>
            </a:r>
            <a:r>
              <a:rPr lang="ru-RU" sz="1700" dirty="0"/>
              <a:t>, в </a:t>
            </a:r>
            <a:r>
              <a:rPr lang="ru-RU" sz="1700" dirty="0" smtClean="0"/>
              <a:t>том числе </a:t>
            </a:r>
            <a:r>
              <a:rPr lang="ru-RU" sz="1700" b="1" dirty="0" smtClean="0"/>
              <a:t>10</a:t>
            </a:r>
            <a:r>
              <a:rPr lang="ru-RU" sz="1700" dirty="0" smtClean="0"/>
              <a:t> </a:t>
            </a:r>
            <a:r>
              <a:rPr lang="ru-RU" sz="1700" dirty="0"/>
              <a:t>зарубежных и </a:t>
            </a:r>
            <a:r>
              <a:rPr lang="ru-RU" sz="1700" b="1" dirty="0"/>
              <a:t>19</a:t>
            </a:r>
            <a:r>
              <a:rPr lang="ru-RU" sz="1700" dirty="0"/>
              <a:t> международных. Получено </a:t>
            </a:r>
            <a:r>
              <a:rPr lang="ru-RU" sz="1700" b="1" dirty="0"/>
              <a:t>70</a:t>
            </a:r>
            <a:r>
              <a:rPr lang="ru-RU" sz="1700" dirty="0"/>
              <a:t> наград, из них </a:t>
            </a:r>
            <a:r>
              <a:rPr lang="ru-RU" sz="1700" b="1" dirty="0" smtClean="0"/>
              <a:t>17</a:t>
            </a:r>
            <a:r>
              <a:rPr lang="ru-RU" sz="1700" dirty="0" smtClean="0"/>
              <a:t> </a:t>
            </a:r>
            <a:r>
              <a:rPr lang="ru-RU" sz="1700" dirty="0"/>
              <a:t>медалей (</a:t>
            </a:r>
            <a:r>
              <a:rPr lang="ru-RU" sz="1700" b="1" dirty="0"/>
              <a:t>9</a:t>
            </a:r>
            <a:r>
              <a:rPr lang="ru-RU" sz="1700" dirty="0"/>
              <a:t> международных), </a:t>
            </a:r>
            <a:r>
              <a:rPr lang="ru-RU" sz="1700" b="1" dirty="0"/>
              <a:t>53</a:t>
            </a:r>
            <a:r>
              <a:rPr lang="ru-RU" sz="1700" dirty="0"/>
              <a:t>  диплома (</a:t>
            </a:r>
            <a:r>
              <a:rPr lang="ru-RU" sz="1700" b="1" dirty="0"/>
              <a:t>37</a:t>
            </a:r>
            <a:r>
              <a:rPr lang="ru-RU" sz="1700" dirty="0"/>
              <a:t> </a:t>
            </a:r>
            <a:r>
              <a:rPr lang="ru-RU" sz="1700" dirty="0" smtClean="0"/>
              <a:t>- зарубежных </a:t>
            </a:r>
            <a:r>
              <a:rPr lang="ru-RU" sz="1700" dirty="0"/>
              <a:t>и международных</a:t>
            </a:r>
            <a:r>
              <a:rPr lang="ru-RU" sz="1700" dirty="0" smtClean="0"/>
              <a:t>)</a:t>
            </a:r>
            <a:endParaRPr lang="ru-RU" sz="1400" dirty="0" smtClean="0"/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4571877" y="179178"/>
            <a:ext cx="7111087" cy="9138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ТПУ</a:t>
            </a:r>
            <a:r>
              <a:rPr lang="ru-RU" altLang="ru-RU" sz="1800" b="1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 – ВУЗ-ФОРУМ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7FC6-F44A-4DF0-9489-C88BB1E98AC9}" type="slidenum">
              <a:rPr lang="ru-RU" smtClean="0"/>
              <a:pPr/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415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451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64521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2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64523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4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5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6451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518" name="TextBox 11"/>
          <p:cNvSpPr txBox="1">
            <a:spLocks noChangeArrowheads="1"/>
          </p:cNvSpPr>
          <p:nvPr/>
        </p:nvSpPr>
        <p:spPr bwMode="auto">
          <a:xfrm>
            <a:off x="710166" y="1443649"/>
            <a:ext cx="10822808" cy="413651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ru-RU" sz="1800" dirty="0" smtClean="0"/>
              <a:t>Проведено</a:t>
            </a:r>
            <a:r>
              <a:rPr lang="ru-RU" sz="1800" b="1" dirty="0" smtClean="0"/>
              <a:t> 29</a:t>
            </a:r>
            <a:r>
              <a:rPr lang="ru-RU" sz="1800" dirty="0" smtClean="0"/>
              <a:t> </a:t>
            </a:r>
            <a:r>
              <a:rPr lang="ru-RU" sz="1800" dirty="0"/>
              <a:t>заседаний </a:t>
            </a:r>
            <a:r>
              <a:rPr lang="ru-RU" sz="1800" dirty="0" smtClean="0"/>
              <a:t>ректората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800" dirty="0" smtClean="0"/>
              <a:t>Рассмотрено</a:t>
            </a:r>
            <a:r>
              <a:rPr lang="ru-RU" sz="1800" b="1" dirty="0" smtClean="0"/>
              <a:t> 84</a:t>
            </a:r>
            <a:r>
              <a:rPr lang="ru-RU" sz="1800" dirty="0" smtClean="0"/>
              <a:t> внесенных в повестку вопроса: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u-RU" sz="1800" dirty="0" smtClean="0"/>
              <a:t>8 </a:t>
            </a:r>
            <a:r>
              <a:rPr lang="ru-RU" sz="1800" dirty="0"/>
              <a:t>– по образовательной </a:t>
            </a:r>
            <a:r>
              <a:rPr lang="ru-RU" sz="1800" dirty="0" smtClean="0"/>
              <a:t>деятельности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u-RU" sz="1800" dirty="0" smtClean="0"/>
              <a:t>9 </a:t>
            </a:r>
            <a:r>
              <a:rPr lang="ru-RU" sz="1800" dirty="0"/>
              <a:t>– по науке и </a:t>
            </a:r>
            <a:r>
              <a:rPr lang="ru-RU" sz="1800" dirty="0" smtClean="0"/>
              <a:t>инновациям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u-RU" sz="1800" dirty="0" smtClean="0"/>
              <a:t>9 </a:t>
            </a:r>
            <a:r>
              <a:rPr lang="ru-RU" sz="1800" dirty="0"/>
              <a:t>– по кадровой </a:t>
            </a:r>
            <a:r>
              <a:rPr lang="ru-RU" sz="1800" dirty="0" smtClean="0"/>
              <a:t>политике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u-RU" sz="1800" dirty="0" smtClean="0"/>
              <a:t>12 </a:t>
            </a:r>
            <a:r>
              <a:rPr lang="ru-RU" sz="1800" dirty="0"/>
              <a:t>– по </a:t>
            </a:r>
            <a:r>
              <a:rPr lang="ru-RU" sz="1800" dirty="0" smtClean="0"/>
              <a:t>экономике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u-RU" sz="1800" dirty="0" smtClean="0"/>
              <a:t>7 </a:t>
            </a:r>
            <a:r>
              <a:rPr lang="ru-RU" sz="1800" dirty="0"/>
              <a:t>– по хозяйственным  </a:t>
            </a:r>
            <a:r>
              <a:rPr lang="ru-RU" sz="1800" dirty="0" smtClean="0"/>
              <a:t>делам  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u-RU" sz="1800" dirty="0" smtClean="0"/>
              <a:t>вопросы</a:t>
            </a:r>
            <a:r>
              <a:rPr lang="ru-RU" sz="1800" dirty="0"/>
              <a:t>, связанные с </a:t>
            </a:r>
            <a:r>
              <a:rPr lang="ru-RU" sz="1800" dirty="0" smtClean="0"/>
              <a:t>реализацией Программы </a:t>
            </a:r>
            <a:r>
              <a:rPr lang="ru-RU" sz="1800" dirty="0"/>
              <a:t>повышения </a:t>
            </a:r>
            <a:r>
              <a:rPr lang="ru-RU" sz="1800" dirty="0" smtClean="0"/>
              <a:t>конкурентоспособности ТПУ, </a:t>
            </a:r>
            <a:r>
              <a:rPr lang="ru-RU" sz="1800" dirty="0"/>
              <a:t>международным форумом </a:t>
            </a:r>
            <a:r>
              <a:rPr lang="ru-RU" sz="1800" dirty="0" err="1"/>
              <a:t>ресурсоэффективности</a:t>
            </a:r>
            <a:r>
              <a:rPr lang="ru-RU" sz="1800" dirty="0"/>
              <a:t>, проектами по </a:t>
            </a:r>
            <a:r>
              <a:rPr lang="ru-RU" sz="1800" dirty="0" smtClean="0"/>
              <a:t>Постановлению Правительства Российской Федерации № 218</a:t>
            </a:r>
            <a:r>
              <a:rPr lang="ru-RU" sz="1800" dirty="0"/>
              <a:t>, модернизацией научно-образовательной и социальной инфраструктуры, подготовкой к 120-летию университета и др</a:t>
            </a:r>
            <a:r>
              <a:rPr lang="ru-RU" sz="1800" dirty="0" smtClean="0"/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800" dirty="0" smtClean="0"/>
              <a:t>Дано</a:t>
            </a:r>
            <a:r>
              <a:rPr lang="ru-RU" sz="1800" b="1" dirty="0" smtClean="0"/>
              <a:t> 184</a:t>
            </a:r>
            <a:r>
              <a:rPr lang="ru-RU" sz="1800" dirty="0" smtClean="0"/>
              <a:t> </a:t>
            </a:r>
            <a:r>
              <a:rPr lang="ru-RU" sz="1800" dirty="0"/>
              <a:t>«протокольных» поручений ректора </a:t>
            </a:r>
            <a:r>
              <a:rPr lang="ru-RU" sz="1800" dirty="0" smtClean="0"/>
              <a:t>членам ректората - ответственным за различные направления </a:t>
            </a:r>
            <a:r>
              <a:rPr lang="ru-RU" sz="1800" dirty="0"/>
              <a:t>деятельности </a:t>
            </a:r>
            <a:r>
              <a:rPr lang="ru-RU" sz="1800" dirty="0" smtClean="0"/>
              <a:t>университета</a:t>
            </a:r>
            <a:endParaRPr lang="ru-RU" sz="1800" dirty="0"/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4571877" y="3152"/>
            <a:ext cx="7111087" cy="10898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00" b="1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ТРУДОВЫЕ БУДНИ ГОДА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7FC6-F44A-4DF0-9489-C88BB1E98AC9}" type="slidenum">
              <a:rPr lang="ru-RU" smtClean="0"/>
              <a:pPr/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448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3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25608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25609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25610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25611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25612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25604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607" name="TextBox 1"/>
          <p:cNvSpPr txBox="1">
            <a:spLocks noChangeArrowheads="1"/>
          </p:cNvSpPr>
          <p:nvPr/>
        </p:nvSpPr>
        <p:spPr bwMode="auto">
          <a:xfrm>
            <a:off x="710165" y="1521652"/>
            <a:ext cx="11224659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ru-RU" altLang="ru-RU" sz="1800" dirty="0" smtClean="0"/>
              <a:t>1.   Актуализация</a:t>
            </a:r>
            <a:r>
              <a:rPr lang="ru-RU" altLang="ru-RU" sz="1800" dirty="0"/>
              <a:t>, защита (март 2017 г.) и обеспечение реализации «дорожной карты» Программы повышения конкурентоспособности ТПУ на 2017 г. с усилением фокусировки её на предметные рейтинги, а также актуализация и защита (октябрь 2017 г.) «дорожной карты» Программы на </a:t>
            </a:r>
            <a:r>
              <a:rPr lang="ru-RU" altLang="ru-RU" sz="1800" dirty="0" smtClean="0"/>
              <a:t>                    2018–2020 </a:t>
            </a:r>
            <a:r>
              <a:rPr lang="ru-RU" altLang="ru-RU" sz="1800" dirty="0"/>
              <a:t>гг</a:t>
            </a:r>
            <a:r>
              <a:rPr lang="ru-RU" altLang="ru-RU" sz="1800" dirty="0" smtClean="0"/>
              <a:t>.</a:t>
            </a:r>
            <a:endParaRPr lang="ru-RU" altLang="ru-RU" sz="1800" dirty="0"/>
          </a:p>
          <a:p>
            <a:pPr>
              <a:spcAft>
                <a:spcPts val="1200"/>
              </a:spcAft>
            </a:pPr>
            <a:r>
              <a:rPr lang="ru-RU" altLang="ru-RU" sz="1800" dirty="0" smtClean="0"/>
              <a:t>2.   Организация </a:t>
            </a:r>
            <a:r>
              <a:rPr lang="ru-RU" altLang="ru-RU" sz="1800" dirty="0"/>
              <a:t>устойчивого развития университета в условиях бюджетных </a:t>
            </a:r>
            <a:r>
              <a:rPr lang="ru-RU" altLang="ru-RU" sz="1800" dirty="0" smtClean="0"/>
              <a:t>ограничений</a:t>
            </a:r>
            <a:endParaRPr lang="ru-RU" altLang="ru-RU" sz="1800" dirty="0"/>
          </a:p>
          <a:p>
            <a:pPr>
              <a:spcAft>
                <a:spcPts val="1200"/>
              </a:spcAft>
            </a:pPr>
            <a:r>
              <a:rPr lang="ru-RU" altLang="ru-RU" sz="1800" dirty="0" smtClean="0"/>
              <a:t>3.   Внедрение </a:t>
            </a:r>
            <a:r>
              <a:rPr lang="ru-RU" altLang="ru-RU" sz="1800" dirty="0"/>
              <a:t>более совершенной системы эффективного контракта для административно-управленческого персонала (АУП), сервисных служб и НПР, включающей для последних оценку качества </a:t>
            </a:r>
            <a:r>
              <a:rPr lang="ru-RU" altLang="ru-RU" sz="1800" dirty="0" err="1"/>
              <a:t>учебно</a:t>
            </a:r>
            <a:r>
              <a:rPr lang="ru-RU" altLang="ru-RU" sz="1800" dirty="0"/>
              <a:t>–методической работы </a:t>
            </a:r>
          </a:p>
          <a:p>
            <a:pPr>
              <a:spcAft>
                <a:spcPts val="1200"/>
              </a:spcAft>
            </a:pPr>
            <a:r>
              <a:rPr lang="ru-RU" altLang="ru-RU" sz="1800" dirty="0" smtClean="0"/>
              <a:t>4.   Повышение </a:t>
            </a:r>
            <a:r>
              <a:rPr lang="ru-RU" altLang="ru-RU" sz="1800" dirty="0"/>
              <a:t>эффективности финансового менеджмента, в том числе работы системы обеспечения экономической безопасности </a:t>
            </a:r>
            <a:r>
              <a:rPr lang="ru-RU" altLang="ru-RU" sz="1800" dirty="0" smtClean="0"/>
              <a:t>ТПУ</a:t>
            </a:r>
          </a:p>
          <a:p>
            <a:pPr>
              <a:spcAft>
                <a:spcPts val="600"/>
              </a:spcAft>
            </a:pPr>
            <a:r>
              <a:rPr lang="ru-RU" altLang="ru-RU" sz="1800" dirty="0" smtClean="0"/>
              <a:t>5.   Организация </a:t>
            </a:r>
            <a:r>
              <a:rPr lang="ru-RU" altLang="ru-RU" sz="1800" dirty="0"/>
              <a:t>работы Проектного офиса как центра разработки, актуализации и организации выполнения программ развития </a:t>
            </a:r>
            <a:r>
              <a:rPr lang="ru-RU" altLang="ru-RU" sz="1800" dirty="0" smtClean="0"/>
              <a:t>ТПУ</a:t>
            </a:r>
            <a:endParaRPr lang="ru-RU" altLang="ru-RU" sz="1800" dirty="0"/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4571877" y="179178"/>
            <a:ext cx="7111087" cy="9138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ОСНОВНЫЕ ЗАДАЧИ 2017 Г.	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7FC6-F44A-4DF0-9489-C88BB1E98AC9}" type="slidenum">
              <a:rPr lang="ru-RU" smtClean="0"/>
              <a:pPr/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12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3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25608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25609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25610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25611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25612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25604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607" name="TextBox 1"/>
          <p:cNvSpPr txBox="1">
            <a:spLocks noChangeArrowheads="1"/>
          </p:cNvSpPr>
          <p:nvPr/>
        </p:nvSpPr>
        <p:spPr bwMode="auto">
          <a:xfrm>
            <a:off x="710165" y="1472224"/>
            <a:ext cx="11224659" cy="398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ru-RU" altLang="ru-RU" sz="1800" dirty="0" smtClean="0"/>
              <a:t>6.   Применение </a:t>
            </a:r>
            <a:r>
              <a:rPr lang="ru-RU" altLang="ru-RU" sz="1800" dirty="0"/>
              <a:t>льготных норм учебной нагрузки для расчета штатной численности ППС при обучении магистрантов и аспирантов  </a:t>
            </a:r>
          </a:p>
          <a:p>
            <a:pPr>
              <a:spcAft>
                <a:spcPts val="1200"/>
              </a:spcAft>
            </a:pPr>
            <a:r>
              <a:rPr lang="ru-RU" altLang="ru-RU" sz="1800" dirty="0" smtClean="0"/>
              <a:t>7.   Создание </a:t>
            </a:r>
            <a:r>
              <a:rPr lang="ru-RU" altLang="ru-RU" sz="1800" dirty="0"/>
              <a:t>общеуниверситетского студенческого деканата </a:t>
            </a:r>
          </a:p>
          <a:p>
            <a:pPr>
              <a:spcAft>
                <a:spcPts val="1200"/>
              </a:spcAft>
            </a:pPr>
            <a:r>
              <a:rPr lang="ru-RU" altLang="ru-RU" sz="1800" dirty="0" smtClean="0"/>
              <a:t>8.   Формирование </a:t>
            </a:r>
            <a:r>
              <a:rPr lang="ru-RU" altLang="ru-RU" sz="1800" dirty="0"/>
              <a:t>долгосрочных баз практик и повышение доли обучающихся, проходящих практику </a:t>
            </a:r>
            <a:r>
              <a:rPr lang="ru-RU" altLang="ru-RU" sz="1800" dirty="0" smtClean="0"/>
              <a:t>на </a:t>
            </a:r>
            <a:r>
              <a:rPr lang="ru-RU" altLang="ru-RU" sz="1800" dirty="0"/>
              <a:t>реальном производстве, не менее чем на 10 % в </a:t>
            </a:r>
            <a:r>
              <a:rPr lang="ru-RU" altLang="ru-RU" sz="1800" dirty="0" smtClean="0"/>
              <a:t>год</a:t>
            </a:r>
          </a:p>
          <a:p>
            <a:pPr>
              <a:spcAft>
                <a:spcPts val="600"/>
              </a:spcAft>
            </a:pPr>
            <a:r>
              <a:rPr lang="ru-RU" altLang="ru-RU" sz="1800" dirty="0" smtClean="0"/>
              <a:t>9.   Развитие </a:t>
            </a:r>
            <a:r>
              <a:rPr lang="ru-RU" altLang="ru-RU" sz="1800" dirty="0"/>
              <a:t>сетевого взаимодействия в рамках:</a:t>
            </a:r>
          </a:p>
          <a:p>
            <a:pPr marL="647700" lvl="1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altLang="ru-RU" sz="1800" dirty="0" smtClean="0"/>
              <a:t>сетевых </a:t>
            </a:r>
            <a:r>
              <a:rPr lang="ru-RU" altLang="ru-RU" sz="1800" dirty="0"/>
              <a:t>университетов (БРИКС, </a:t>
            </a:r>
            <a:r>
              <a:rPr lang="ru-RU" altLang="ru-RU" sz="1800" dirty="0" err="1"/>
              <a:t>Ростехнадзора</a:t>
            </a:r>
            <a:r>
              <a:rPr lang="ru-RU" altLang="ru-RU" sz="1800" dirty="0"/>
              <a:t>), консорциумов, технологических платформ</a:t>
            </a:r>
          </a:p>
          <a:p>
            <a:pPr marL="647700" lvl="1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altLang="ru-RU" sz="1800" dirty="0" smtClean="0"/>
              <a:t>сетевых </a:t>
            </a:r>
            <a:r>
              <a:rPr lang="ru-RU" altLang="ru-RU" sz="1800" dirty="0"/>
              <a:t>образовательных программ, в том числе на английском языке</a:t>
            </a:r>
          </a:p>
          <a:p>
            <a:pPr marL="647700" lvl="1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altLang="ru-RU" sz="1800" dirty="0" err="1" smtClean="0"/>
              <a:t>соорганизации</a:t>
            </a:r>
            <a:r>
              <a:rPr lang="ru-RU" altLang="ru-RU" sz="1800" dirty="0" smtClean="0"/>
              <a:t> </a:t>
            </a:r>
            <a:r>
              <a:rPr lang="ru-RU" altLang="ru-RU" sz="1800" dirty="0"/>
              <a:t>олимпиад НТИ, Газпрома, АИРР</a:t>
            </a:r>
          </a:p>
          <a:p>
            <a:pPr marL="647700" lvl="1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altLang="ru-RU" sz="1800" dirty="0" smtClean="0"/>
              <a:t>договоров </a:t>
            </a:r>
            <a:r>
              <a:rPr lang="ru-RU" altLang="ru-RU" sz="1800" dirty="0"/>
              <a:t>о сотрудничестве с СО РАН, ДВО РАН и др.</a:t>
            </a:r>
          </a:p>
          <a:p>
            <a:pPr marL="647700" lvl="1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altLang="ru-RU" sz="1800" dirty="0" smtClean="0"/>
              <a:t>проектов </a:t>
            </a:r>
            <a:r>
              <a:rPr lang="ru-RU" altLang="ru-RU" sz="1800" dirty="0"/>
              <a:t>НТИ, ФПИ, АСИ и др. </a:t>
            </a:r>
            <a:endParaRPr lang="ru-RU" altLang="ru-RU" sz="1600" dirty="0"/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4571877" y="179178"/>
            <a:ext cx="7111087" cy="9138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ОСНОВНЫЕ ЗАДАЧИ 2017 Г.	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7FC6-F44A-4DF0-9489-C88BB1E98AC9}" type="slidenum">
              <a:rPr lang="ru-RU" smtClean="0"/>
              <a:pPr/>
              <a:t>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011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699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29704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29705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29706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29707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29708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29700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703" name="TextBox 1"/>
          <p:cNvSpPr txBox="1">
            <a:spLocks noChangeArrowheads="1"/>
          </p:cNvSpPr>
          <p:nvPr/>
        </p:nvSpPr>
        <p:spPr bwMode="auto">
          <a:xfrm>
            <a:off x="710613" y="1437234"/>
            <a:ext cx="10871565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39750" indent="-28575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ru-RU" altLang="ru-RU" sz="1800" dirty="0" smtClean="0"/>
              <a:t>10.   Разработка </a:t>
            </a:r>
            <a:r>
              <a:rPr lang="ru-RU" altLang="ru-RU" sz="1800" dirty="0"/>
              <a:t>и реализация стратегии подготовки кадров высокой и высшей квалификации, направленной на рост </a:t>
            </a:r>
            <a:r>
              <a:rPr lang="ru-RU" altLang="ru-RU" sz="1800" dirty="0" err="1"/>
              <a:t>остепененности</a:t>
            </a:r>
            <a:r>
              <a:rPr lang="ru-RU" altLang="ru-RU" sz="1800" dirty="0"/>
              <a:t> ППС ТПУ до 100 </a:t>
            </a:r>
            <a:r>
              <a:rPr lang="ru-RU" altLang="ru-RU" sz="1800" dirty="0" smtClean="0"/>
              <a:t>%</a:t>
            </a:r>
          </a:p>
          <a:p>
            <a:pPr>
              <a:spcAft>
                <a:spcPts val="1200"/>
              </a:spcAft>
            </a:pPr>
            <a:r>
              <a:rPr lang="ru-RU" altLang="ru-RU" sz="1800" dirty="0" smtClean="0"/>
              <a:t>11.   Создание </a:t>
            </a:r>
            <a:r>
              <a:rPr lang="ru-RU" altLang="ru-RU" sz="1800" dirty="0"/>
              <a:t>системы для повышения качества заявок (проектов) и рост на этой основе </a:t>
            </a:r>
            <a:r>
              <a:rPr lang="ru-RU" altLang="ru-RU" sz="1800" dirty="0" smtClean="0"/>
              <a:t>объемов </a:t>
            </a:r>
            <a:r>
              <a:rPr lang="ru-RU" altLang="ru-RU" sz="1800" dirty="0"/>
              <a:t>госбюджетных НИР, выполняемых по </a:t>
            </a:r>
            <a:r>
              <a:rPr lang="ru-RU" altLang="ru-RU" sz="1800" dirty="0" smtClean="0"/>
              <a:t>ПП–218</a:t>
            </a:r>
            <a:r>
              <a:rPr lang="ru-RU" altLang="ru-RU" sz="1800" dirty="0"/>
              <a:t>, </a:t>
            </a:r>
            <a:r>
              <a:rPr lang="ru-RU" altLang="ru-RU" sz="1800" dirty="0" smtClean="0"/>
              <a:t>ПП–220</a:t>
            </a:r>
            <a:r>
              <a:rPr lang="ru-RU" altLang="ru-RU" sz="1800" dirty="0"/>
              <a:t>; проектам ФЦП, РНФ, РФФН, РГНФ, НТИ, ФПИ, </a:t>
            </a:r>
            <a:r>
              <a:rPr lang="ru-RU" altLang="ru-RU" sz="1800" dirty="0" err="1"/>
              <a:t>Минпромторга</a:t>
            </a:r>
            <a:r>
              <a:rPr lang="ru-RU" altLang="ru-RU" sz="1800" dirty="0"/>
              <a:t>, Минобороны, Минэнерго, Минэкономразвития, МЧС и др. </a:t>
            </a:r>
          </a:p>
          <a:p>
            <a:pPr>
              <a:spcAft>
                <a:spcPts val="1200"/>
              </a:spcAft>
            </a:pPr>
            <a:r>
              <a:rPr lang="ru-RU" altLang="ru-RU" sz="1800" dirty="0" smtClean="0"/>
              <a:t>12.   Расширение </a:t>
            </a:r>
            <a:r>
              <a:rPr lang="ru-RU" altLang="ru-RU" sz="1800" dirty="0"/>
              <a:t>числа </a:t>
            </a:r>
            <a:r>
              <a:rPr lang="ru-RU" altLang="ru-RU" sz="1800" dirty="0" err="1"/>
              <a:t>госкорпораций</a:t>
            </a:r>
            <a:r>
              <a:rPr lang="ru-RU" altLang="ru-RU" sz="1800" dirty="0"/>
              <a:t> и частных компаний, реализующих программы своего инновационного развития (</a:t>
            </a:r>
            <a:r>
              <a:rPr lang="ru-RU" altLang="ru-RU" sz="1800" dirty="0" err="1"/>
              <a:t>ПИРы</a:t>
            </a:r>
            <a:r>
              <a:rPr lang="ru-RU" altLang="ru-RU" sz="1800" dirty="0"/>
              <a:t>) с участием ТПУ, организация системной работы с ними, в том числе путем создания института кураторов из числа руководителей университета, и рост на этой основе </a:t>
            </a:r>
            <a:r>
              <a:rPr lang="ru-RU" altLang="ru-RU" sz="1800" dirty="0" smtClean="0"/>
              <a:t>объемов </a:t>
            </a:r>
            <a:r>
              <a:rPr lang="ru-RU" altLang="ru-RU" sz="1800" dirty="0"/>
              <a:t>хоздоговорных </a:t>
            </a:r>
            <a:r>
              <a:rPr lang="ru-RU" altLang="ru-RU" sz="1800" dirty="0" smtClean="0"/>
              <a:t>НИОКР</a:t>
            </a:r>
          </a:p>
          <a:p>
            <a:pPr>
              <a:spcAft>
                <a:spcPts val="1200"/>
              </a:spcAft>
            </a:pPr>
            <a:r>
              <a:rPr lang="ru-RU" altLang="ru-RU" sz="1800" dirty="0" smtClean="0"/>
              <a:t>13.   Разработка </a:t>
            </a:r>
            <a:r>
              <a:rPr lang="ru-RU" altLang="ru-RU" sz="1800" dirty="0"/>
              <a:t>стратегии коммерциализации знаний (становления ТПУ университетом третьего поколения)</a:t>
            </a:r>
          </a:p>
          <a:p>
            <a:pPr>
              <a:spcAft>
                <a:spcPts val="600"/>
              </a:spcAft>
            </a:pPr>
            <a:r>
              <a:rPr lang="ru-RU" altLang="ru-RU" sz="1800" dirty="0" smtClean="0"/>
              <a:t>14.   Организация </a:t>
            </a:r>
            <a:r>
              <a:rPr lang="ru-RU" altLang="ru-RU" sz="1800" dirty="0"/>
              <a:t>конкурсного набора в магистратуру и </a:t>
            </a:r>
            <a:r>
              <a:rPr lang="ru-RU" altLang="ru-RU" sz="1800" dirty="0" smtClean="0"/>
              <a:t>аспирантуру</a:t>
            </a:r>
            <a:endParaRPr lang="ru-RU" altLang="ru-RU" sz="1600" dirty="0"/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4571877" y="179178"/>
            <a:ext cx="7111087" cy="9138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ОСНОВНЫЕ ЗАДАЧИ 2017 Г.	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7FC6-F44A-4DF0-9489-C88BB1E98AC9}" type="slidenum">
              <a:rPr lang="ru-RU" smtClean="0"/>
              <a:pPr/>
              <a:t>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664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747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31752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1753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31754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1755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1756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31748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751" name="TextBox 1"/>
          <p:cNvSpPr txBox="1">
            <a:spLocks noChangeArrowheads="1"/>
          </p:cNvSpPr>
          <p:nvPr/>
        </p:nvSpPr>
        <p:spPr bwMode="auto">
          <a:xfrm>
            <a:off x="710165" y="1247760"/>
            <a:ext cx="11075825" cy="486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Aft>
                <a:spcPts val="1000"/>
              </a:spcAft>
            </a:pPr>
            <a:r>
              <a:rPr lang="ru-RU" altLang="ru-RU" sz="1800" dirty="0" smtClean="0"/>
              <a:t>15.   Капитальный </a:t>
            </a:r>
            <a:r>
              <a:rPr lang="ru-RU" altLang="ru-RU" sz="1800" dirty="0"/>
              <a:t>ремонт общежития </a:t>
            </a:r>
            <a:r>
              <a:rPr lang="ru-RU" altLang="ru-RU" sz="1800" dirty="0" smtClean="0"/>
              <a:t>по ул. Пирогова, 18а </a:t>
            </a:r>
            <a:r>
              <a:rPr lang="ru-RU" altLang="ru-RU" sz="1800" dirty="0"/>
              <a:t>и сдача его в эксплуатацию к 1.09.2017 г. </a:t>
            </a:r>
          </a:p>
          <a:p>
            <a:pPr>
              <a:spcAft>
                <a:spcPts val="1000"/>
              </a:spcAft>
            </a:pPr>
            <a:r>
              <a:rPr lang="ru-RU" altLang="ru-RU" sz="1800" dirty="0" smtClean="0"/>
              <a:t>16.   Разработка проектно-сметной </a:t>
            </a:r>
            <a:r>
              <a:rPr lang="ru-RU" altLang="ru-RU" sz="1800" dirty="0"/>
              <a:t>документации (ПСД) на реконструкцию </a:t>
            </a:r>
            <a:r>
              <a:rPr lang="ru-RU" altLang="ru-RU" sz="1800" dirty="0" smtClean="0"/>
              <a:t>НТБ</a:t>
            </a:r>
            <a:endParaRPr lang="ru-RU" altLang="ru-RU" sz="1800" dirty="0"/>
          </a:p>
          <a:p>
            <a:pPr>
              <a:spcAft>
                <a:spcPts val="1000"/>
              </a:spcAft>
            </a:pPr>
            <a:r>
              <a:rPr lang="ru-RU" altLang="ru-RU" sz="1800" dirty="0" smtClean="0"/>
              <a:t>17.   Снос </a:t>
            </a:r>
            <a:r>
              <a:rPr lang="ru-RU" altLang="ru-RU" sz="1800" dirty="0"/>
              <a:t>азотно-кислородной станции, 17-го и 13-го корпусов и подготовка площадки под строительство </a:t>
            </a:r>
            <a:r>
              <a:rPr lang="ru-RU" altLang="ru-RU" sz="1800" dirty="0" smtClean="0"/>
              <a:t>2-й и 3-й </a:t>
            </a:r>
            <a:r>
              <a:rPr lang="ru-RU" altLang="ru-RU" sz="1800" dirty="0"/>
              <a:t>очереди Научного </a:t>
            </a:r>
            <a:r>
              <a:rPr lang="ru-RU" altLang="ru-RU" sz="1800" dirty="0" smtClean="0"/>
              <a:t>парка</a:t>
            </a:r>
            <a:endParaRPr lang="ru-RU" altLang="ru-RU" sz="1800" dirty="0"/>
          </a:p>
          <a:p>
            <a:pPr>
              <a:spcAft>
                <a:spcPts val="1000"/>
              </a:spcAft>
            </a:pPr>
            <a:r>
              <a:rPr lang="ru-RU" altLang="ru-RU" sz="1800" dirty="0" smtClean="0"/>
              <a:t>18.   Организация </a:t>
            </a:r>
            <a:r>
              <a:rPr lang="ru-RU" altLang="ru-RU" sz="1800" dirty="0"/>
              <a:t>привлечения средств на разработку ПСД и реализацию необходимых мероприятий по перемещению Лицея при ТПУ в 8-й учебный корпус (крыло вдоль ул. Советской</a:t>
            </a:r>
            <a:r>
              <a:rPr lang="ru-RU" altLang="ru-RU" sz="1800" dirty="0" smtClean="0"/>
              <a:t>)</a:t>
            </a:r>
            <a:endParaRPr lang="ru-RU" altLang="ru-RU" sz="1800" dirty="0"/>
          </a:p>
          <a:p>
            <a:pPr>
              <a:spcAft>
                <a:spcPts val="1000"/>
              </a:spcAft>
            </a:pPr>
            <a:r>
              <a:rPr lang="ru-RU" altLang="ru-RU" sz="1800" dirty="0" smtClean="0"/>
              <a:t>19.   Подготовка </a:t>
            </a:r>
            <a:r>
              <a:rPr lang="ru-RU" altLang="ru-RU" sz="1800" dirty="0"/>
              <a:t>200 волонтеров к организации и проведению </a:t>
            </a:r>
            <a:r>
              <a:rPr lang="en-US" altLang="ru-RU" sz="1800" dirty="0"/>
              <a:t>XIX</a:t>
            </a:r>
            <a:r>
              <a:rPr lang="ru-RU" altLang="ru-RU" sz="1800" dirty="0"/>
              <a:t> Всемирного фестиваля молодежи </a:t>
            </a:r>
            <a:r>
              <a:rPr lang="ru-RU" altLang="ru-RU" sz="1800" dirty="0" smtClean="0"/>
              <a:t> и студентов (</a:t>
            </a:r>
            <a:r>
              <a:rPr lang="ru-RU" altLang="ru-RU" sz="1800" dirty="0"/>
              <a:t>г. Сочи, октябрь 2017 г</a:t>
            </a:r>
            <a:r>
              <a:rPr lang="ru-RU" altLang="ru-RU" sz="1800" dirty="0" smtClean="0"/>
              <a:t>.)</a:t>
            </a:r>
          </a:p>
          <a:p>
            <a:pPr>
              <a:spcAft>
                <a:spcPts val="1000"/>
              </a:spcAft>
            </a:pPr>
            <a:r>
              <a:rPr lang="ru-RU" altLang="ru-RU" sz="1800" dirty="0"/>
              <a:t>20. </a:t>
            </a:r>
            <a:r>
              <a:rPr lang="ru-RU" altLang="ru-RU" sz="1800" dirty="0" smtClean="0"/>
              <a:t>  Интенсификация </a:t>
            </a:r>
            <a:r>
              <a:rPr lang="ru-RU" altLang="ru-RU" sz="1800" dirty="0"/>
              <a:t>процесса развития основного персонала ТПУ в части знания (изучения) английского </a:t>
            </a:r>
            <a:r>
              <a:rPr lang="ru-RU" altLang="ru-RU" sz="1800" dirty="0" smtClean="0"/>
              <a:t>языка</a:t>
            </a:r>
            <a:endParaRPr lang="ru-RU" altLang="ru-RU" sz="1800" dirty="0"/>
          </a:p>
          <a:p>
            <a:pPr>
              <a:spcAft>
                <a:spcPts val="1000"/>
              </a:spcAft>
            </a:pPr>
            <a:r>
              <a:rPr lang="ru-RU" altLang="ru-RU" sz="1800" dirty="0"/>
              <a:t>21. </a:t>
            </a:r>
            <a:r>
              <a:rPr lang="ru-RU" altLang="ru-RU" sz="1800" dirty="0" smtClean="0"/>
              <a:t>  Рост </a:t>
            </a:r>
            <a:r>
              <a:rPr lang="ru-RU" altLang="ru-RU" sz="1800" dirty="0"/>
              <a:t>численности штатных профессоров и штатных НПР – выпускников </a:t>
            </a:r>
            <a:r>
              <a:rPr lang="en-US" altLang="ru-RU" sz="1800" dirty="0" smtClean="0"/>
              <a:t>PhD</a:t>
            </a:r>
            <a:r>
              <a:rPr lang="ru-RU" altLang="ru-RU" sz="1800" smtClean="0"/>
              <a:t>–докторантур </a:t>
            </a:r>
            <a:r>
              <a:rPr lang="ru-RU" altLang="ru-RU" sz="1800" dirty="0"/>
              <a:t>зарубежных </a:t>
            </a:r>
            <a:r>
              <a:rPr lang="ru-RU" altLang="ru-RU" sz="1800" dirty="0" smtClean="0"/>
              <a:t>вузов</a:t>
            </a:r>
            <a:endParaRPr lang="ru-RU" altLang="ru-RU" sz="1800" dirty="0"/>
          </a:p>
          <a:p>
            <a:pPr>
              <a:spcAft>
                <a:spcPts val="600"/>
              </a:spcAft>
            </a:pPr>
            <a:r>
              <a:rPr lang="ru-RU" altLang="ru-RU" sz="1800" dirty="0"/>
              <a:t>22. </a:t>
            </a:r>
            <a:r>
              <a:rPr lang="ru-RU" altLang="ru-RU" sz="1800" dirty="0" smtClean="0"/>
              <a:t>  Модернизация </a:t>
            </a:r>
            <a:r>
              <a:rPr lang="en-US" altLang="ru-RU" sz="1800" dirty="0" smtClean="0"/>
              <a:t>IT</a:t>
            </a:r>
            <a:r>
              <a:rPr lang="ru-RU" altLang="ru-RU" sz="1800" dirty="0" smtClean="0"/>
              <a:t>-инфраструктуры </a:t>
            </a:r>
            <a:r>
              <a:rPr lang="ru-RU" altLang="ru-RU" sz="1800" dirty="0"/>
              <a:t>ТПУ, в том числе создание общеуниверситетской службы </a:t>
            </a:r>
            <a:r>
              <a:rPr lang="ru-RU" altLang="ru-RU" sz="1800" dirty="0" smtClean="0"/>
              <a:t>         IT-поддержки</a:t>
            </a:r>
            <a:endParaRPr lang="ru-RU" altLang="ru-RU" sz="1600" dirty="0"/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4571877" y="179178"/>
            <a:ext cx="7111087" cy="9138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ОСНОВНЫЕ ЗАДАЧИ 2017 Г.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	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7FC6-F44A-4DF0-9489-C88BB1E98AC9}" type="slidenum">
              <a:rPr lang="ru-RU" smtClean="0"/>
              <a:pPr/>
              <a:t>66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211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33550" y="2921169"/>
            <a:ext cx="8724900" cy="1015663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ru-RU" sz="6000" b="1" dirty="0">
                <a:solidFill>
                  <a:srgbClr val="6BBD2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СПАСИБО ЗА ВНИМАНИЕ!</a:t>
            </a:r>
          </a:p>
        </p:txBody>
      </p:sp>
      <p:pic>
        <p:nvPicPr>
          <p:cNvPr id="7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9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10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11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12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13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7FC6-F44A-4DF0-9489-C88BB1E98AC9}" type="slidenum">
              <a:rPr lang="ru-RU" smtClean="0"/>
              <a:pPr/>
              <a:t>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19807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3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5164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5165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5166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5167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5168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5124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0991864"/>
              </p:ext>
            </p:extLst>
          </p:nvPr>
        </p:nvGraphicFramePr>
        <p:xfrm>
          <a:off x="710165" y="1437234"/>
          <a:ext cx="11012688" cy="454437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24316"/>
                <a:gridCol w="7821213"/>
                <a:gridCol w="1132017"/>
                <a:gridCol w="1235142"/>
              </a:tblGrid>
              <a:tr h="713889">
                <a:tc>
                  <a:txBody>
                    <a:bodyPr/>
                    <a:lstStyle/>
                    <a:p>
                      <a:pPr indent="-90170" algn="ctr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744" marR="91744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BD2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u="none" strike="noStrik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статей в базах данных </a:t>
                      </a:r>
                      <a:r>
                        <a:rPr lang="en-US" sz="1600" b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Web </a:t>
                      </a:r>
                      <a:r>
                        <a:rPr lang="en-US" sz="1600" b="0" u="none" strike="noStrik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 Science </a:t>
                      </a:r>
                      <a:r>
                        <a:rPr lang="ru-RU" sz="1600" b="0" u="none" strike="noStrik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 </a:t>
                      </a:r>
                      <a:r>
                        <a:rPr lang="en-US" sz="1600" b="0" u="none" strike="noStrik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Scopus </a:t>
                      </a:r>
                      <a:r>
                        <a:rPr lang="ru-RU" sz="1600" b="0" u="none" strike="noStrik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 исключением дублирования на 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НПР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744" marR="91744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744" marR="91744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744" marR="91744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EC2"/>
                    </a:solidFill>
                  </a:tcPr>
                </a:tc>
              </a:tr>
              <a:tr h="4793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2.1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744" marR="91744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BD2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u="none" strike="noStrik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публикаций в базе данных </a:t>
                      </a:r>
                      <a:r>
                        <a:rPr lang="en-US" sz="1600" b="0" u="none" strike="noStrik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Web of Science </a:t>
                      </a:r>
                      <a:r>
                        <a:rPr lang="ru-RU" sz="1600" b="0" u="none" strike="noStrik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НПР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744" marR="91744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1,9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744" marR="91744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2,8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744" marR="91744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895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744" marR="91744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BD2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u="none" strike="noStrik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публикаций в базе данных </a:t>
                      </a:r>
                      <a:r>
                        <a:rPr lang="ru-RU" sz="16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Scopus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на 1 НПР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744" marR="91744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2,6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744" marR="91744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4,0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744" marR="91744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EC2"/>
                    </a:solidFill>
                  </a:tcPr>
                </a:tc>
              </a:tr>
              <a:tr h="9463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744" marR="91744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BD2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u="none" strike="noStrik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Средний показатель цитируемости </a:t>
                      </a:r>
                      <a:r>
                        <a:rPr lang="ru-RU" sz="1600" b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</a:t>
                      </a:r>
                      <a:r>
                        <a:rPr lang="ru-RU" sz="1600" b="0" u="none" strike="noStrik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НПР, рассчитываемый по совокупности статей, учтенных в базах данных </a:t>
                      </a:r>
                      <a:r>
                        <a:rPr lang="en-US" sz="1600" b="0" u="none" strike="noStrik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Web of Science </a:t>
                      </a:r>
                      <a:r>
                        <a:rPr lang="ru-RU" sz="1600" b="0" u="none" strike="noStrik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 </a:t>
                      </a:r>
                      <a:r>
                        <a:rPr lang="en-US" sz="1600" b="0" u="none" strike="noStrik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Scopus</a:t>
                      </a:r>
                      <a:r>
                        <a:rPr lang="ru-RU" sz="1600" b="0" u="none" strike="noStrik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1600" b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 </a:t>
                      </a:r>
                      <a:r>
                        <a:rPr lang="ru-RU" sz="1600" b="0" u="none" strike="noStrik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исключением их дублирования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744" marR="91744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744" marR="91744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744" marR="91744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463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744" marR="91744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BD2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u="none" strike="noStrik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Средний показатель цитируемости </a:t>
                      </a:r>
                      <a:r>
                        <a:rPr lang="ru-RU" sz="1600" b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</a:t>
                      </a:r>
                      <a:r>
                        <a:rPr lang="ru-RU" sz="1600" b="0" u="none" strike="noStrik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НПР, рассчитываемый по совокупности публикаций, учтенных </a:t>
                      </a:r>
                      <a:r>
                        <a:rPr lang="ru-RU" sz="1600" b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</a:t>
                      </a:r>
                      <a:r>
                        <a:rPr lang="ru-RU" sz="1600" b="0" u="none" strike="noStrik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базе данных </a:t>
                      </a:r>
                      <a:r>
                        <a:rPr lang="en-US" sz="1600" b="0" u="none" strike="noStrik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Web of Science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744" marR="91744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2,4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744" marR="91744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4,0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744" marR="91744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EC2"/>
                    </a:solidFill>
                  </a:tcPr>
                </a:tc>
              </a:tr>
              <a:tr h="9688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3.2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744" marR="91744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BD2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Средний показатель цитируемости 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НПР, </a:t>
                      </a:r>
                      <a:r>
                        <a:rPr lang="ru-RU" sz="1600" b="0" u="none" strike="noStrik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рассчитываемый по совокупности публикаций, учтенных </a:t>
                      </a:r>
                      <a:r>
                        <a:rPr lang="ru-RU" sz="1600" b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</a:t>
                      </a:r>
                      <a:r>
                        <a:rPr lang="ru-RU" sz="1600" b="0" u="none" strike="noStrik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базе данных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Scopus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744" marR="91744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3,2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744" marR="91744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5,9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744" marR="91744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4571877" y="3152"/>
            <a:ext cx="7619502" cy="10898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ЗАДАЧА 1. Обеспечение достижения основных показателей Программы повышения конкурентоспособности ТПУ</a:t>
            </a:r>
            <a:endParaRPr lang="ru-RU" altLang="ru-RU" sz="1834" b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7FC6-F44A-4DF0-9489-C88BB1E98AC9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339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71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7202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7203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7204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7205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7206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7172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1687791"/>
              </p:ext>
            </p:extLst>
          </p:nvPr>
        </p:nvGraphicFramePr>
        <p:xfrm>
          <a:off x="710613" y="1464939"/>
          <a:ext cx="11012240" cy="391725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28196"/>
                <a:gridCol w="7687065"/>
                <a:gridCol w="1246551"/>
                <a:gridCol w="1350428"/>
              </a:tblGrid>
              <a:tr h="1422874">
                <a:tc>
                  <a:txBody>
                    <a:bodyPr/>
                    <a:lstStyle/>
                    <a:p>
                      <a:pPr indent="-90170" algn="ctr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754" marR="96754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BD2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u="none" strike="noStrik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зарубежных профессоров, преподавателей и исследователей в численности </a:t>
                      </a:r>
                      <a:r>
                        <a:rPr lang="ru-RU" sz="1600" b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НПР, </a:t>
                      </a:r>
                      <a:r>
                        <a:rPr lang="ru-RU" sz="1600" b="0" u="none" strike="noStrik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включая российских граждан – обладателей степени </a:t>
                      </a:r>
                      <a:r>
                        <a:rPr lang="en-US" sz="1600" b="0" u="none" strike="noStrik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PhD </a:t>
                      </a:r>
                      <a:r>
                        <a:rPr lang="ru-RU" sz="1600" b="0" u="none" strike="noStrik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зарубежных </a:t>
                      </a:r>
                      <a:r>
                        <a:rPr lang="ru-RU" sz="1600" b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университетов,</a:t>
                      </a:r>
                      <a:r>
                        <a:rPr lang="ru-RU" sz="1600" b="0" u="none" strike="noStrike" spc="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754" marR="96754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7,1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754" marR="96754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7,1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754" marR="96754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EC2"/>
                    </a:solidFill>
                  </a:tcPr>
                </a:tc>
              </a:tr>
              <a:tr h="903181">
                <a:tc>
                  <a:txBody>
                    <a:bodyPr/>
                    <a:lstStyle/>
                    <a:p>
                      <a:pPr indent="-90170" algn="ctr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754" marR="96754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BD2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u="none" strike="noStrik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иностранных студентов, обучающихся на основных образовательных программах вуза (считается с учетом студентов из стран СНГ</a:t>
                      </a:r>
                      <a:r>
                        <a:rPr lang="ru-RU" sz="1600" b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), %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754" marR="96754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23,2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754" marR="96754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27,6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754" marR="96754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89081">
                <a:tc>
                  <a:txBody>
                    <a:bodyPr/>
                    <a:lstStyle/>
                    <a:p>
                      <a:pPr indent="-90170" algn="ctr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754" marR="96754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BD2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u="none" strike="noStrik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Средний балл ЕГЭ студентов вуза, принятых для обучения по очной форме обучения за счет средств федерального бюджета по программам </a:t>
                      </a:r>
                      <a:r>
                        <a:rPr lang="ru-RU" sz="1600" b="0" u="none" strike="noStrike" spc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бакалавриата</a:t>
                      </a:r>
                      <a:r>
                        <a:rPr lang="ru-RU" sz="1600" b="0" u="none" strike="noStrik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 </a:t>
                      </a:r>
                      <a:r>
                        <a:rPr lang="ru-RU" sz="1600" b="0" u="none" strike="noStrike" spc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специалитета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754" marR="96754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76,0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754" marR="96754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76,7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754" marR="96754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EC2"/>
                    </a:solidFill>
                  </a:tcPr>
                </a:tc>
              </a:tr>
              <a:tr h="602121">
                <a:tc>
                  <a:txBody>
                    <a:bodyPr/>
                    <a:lstStyle/>
                    <a:p>
                      <a:pPr indent="-90170" algn="ctr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754" marR="96754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BD2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u="none" strike="noStrik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доходов из внебюджетных источников в структуре доходов </a:t>
                      </a:r>
                      <a:r>
                        <a:rPr lang="ru-RU" sz="1600" b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вуза, %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754" marR="96754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35,0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754" marR="96754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35,0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754" marR="96754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4571877" y="3152"/>
            <a:ext cx="7619502" cy="10898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ЗАДАЧА 1. Обеспечение достижения основных показателей Программы повышения конкурентоспособности ТПУ</a:t>
            </a:r>
            <a:endParaRPr lang="ru-RU" altLang="ru-RU" sz="1834" b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7FC6-F44A-4DF0-9489-C88BB1E98AC9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7204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19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9250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9251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9252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9253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9254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9220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3385649"/>
              </p:ext>
            </p:extLst>
          </p:nvPr>
        </p:nvGraphicFramePr>
        <p:xfrm>
          <a:off x="710610" y="1437234"/>
          <a:ext cx="11012242" cy="37089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35127"/>
                <a:gridCol w="7760271"/>
                <a:gridCol w="1258422"/>
                <a:gridCol w="1258422"/>
              </a:tblGrid>
              <a:tr h="1806104">
                <a:tc>
                  <a:txBody>
                    <a:bodyPr/>
                    <a:lstStyle/>
                    <a:p>
                      <a:pPr indent="-90170" algn="ctr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747" marR="9674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BD2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обучающихся по программам магистратуры и подготовки научно-педагогических кадров в аспирантуре, имеющих диплом бакалавра, диплом специалиста или диплом магистра других организаций, в общей численности обучающихся по программам магистратуры и подготовки научно-педагогических кадров в 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аспирантуре, %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747" marR="9674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26,0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747" marR="9674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28,5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747" marR="9674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EC2"/>
                    </a:solidFill>
                  </a:tcPr>
                </a:tc>
              </a:tr>
              <a:tr h="902314">
                <a:tc>
                  <a:txBody>
                    <a:bodyPr/>
                    <a:lstStyle/>
                    <a:p>
                      <a:pPr indent="-90170" algn="ctr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747" marR="9674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BD2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Объем научно-исследовательских и опытно-конструкторских работ в расчете на 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НПР, тыс. руб.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747" marR="9674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1400,0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747" marR="9674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1454,3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747" marR="9674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020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747" marR="9674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BD2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магистрантов, аспирантов и докторантов в общем числе обучающихся по очной форме 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обучения, %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747" marR="96747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33,5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747" marR="9674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37,3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747" marR="9674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EC2"/>
                    </a:solidFill>
                  </a:tcPr>
                </a:tc>
              </a:tr>
              <a:tr h="3985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747" marR="9674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BD2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программ, реализуемых на английском 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языке, %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747" marR="9674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23,0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747" marR="9674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,0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747" marR="9674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571877" y="3152"/>
            <a:ext cx="7619502" cy="10898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ЗАДАЧА 1. Обеспечение достижения основных показателей Программы повышения конкурентоспособности ТПУ</a:t>
            </a:r>
            <a:endParaRPr lang="ru-RU" altLang="ru-RU" sz="1834" b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7FC6-F44A-4DF0-9489-C88BB1E98AC9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476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3889</TotalTime>
  <Words>7659</Words>
  <Application>Microsoft Office PowerPoint</Application>
  <PresentationFormat>Произвольный</PresentationFormat>
  <Paragraphs>900</Paragraphs>
  <Slides>67</Slides>
  <Notes>64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67</vt:i4>
      </vt:variant>
    </vt:vector>
  </HeadingPairs>
  <TitlesOfParts>
    <vt:vector size="68" baseType="lpstr">
      <vt:lpstr>Тема Office</vt:lpstr>
      <vt:lpstr>Презентация PowerPoint</vt:lpstr>
      <vt:lpstr>ОСНОВНЫЕ ЗАДАЧИ 2016 ГОДА</vt:lpstr>
      <vt:lpstr>ОСНОВНЫЕ ЗАДАЧИ 2016 ГОДА</vt:lpstr>
      <vt:lpstr>ОСНОВНЫЕ ЗАДАЧИ 2016 ГОДА</vt:lpstr>
      <vt:lpstr>ОСНОВНЫЕ ЗАДАЧИ 2016 ГОДА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ЗАДАЧА 2. Актуализация и защита Программы повышения конкурентоспособности ТПУ среди ведущих мировых научно-образовательных центров в терминах «стратегических академических единиц» и «научных прорывов»</vt:lpstr>
      <vt:lpstr>ЗАДАЧА 2. Актуализация и защита Программы повышения конкурентоспособности ТПУ среди ведущих мировых научно-образовательных центров в терминах «стратегических академических единиц» и «научных прорывов»</vt:lpstr>
      <vt:lpstr>ЗАДАЧА 2. Актуализация и защита Программы повышения конкурентоспособности ТПУ среди ведущих мировых научно-образовательных центров в терминах «стратегических академических единиц» и «научных прорывов»</vt:lpstr>
      <vt:lpstr>ЗАДАЧА 3. Организация качественного набора на 1-й курс и конкурсного набора в магистратуру и аспирантуру. Разработка и реализация новой концепции развития аспирантуры</vt:lpstr>
      <vt:lpstr>ЗАДАЧА 3. Организация качественного набора на 1-й курс и конкурсного набора в магистратуру и аспирантуру. Разработка и реализация новой концепции развития аспирантуры</vt:lpstr>
      <vt:lpstr>Презентация PowerPoint</vt:lpstr>
      <vt:lpstr>ЗАДАЧА 5. Набор полноценных групп для обучения на магистерских программах уровня «Двойной диплом», сетевых магистерских программах; магистерских программах,  реализуемых в интересах промышленных партнеров; англоязычных магистерских программах</vt:lpstr>
      <vt:lpstr>ЗАДАЧА 5. Набор полноценных групп для обучения на магистерских программах уровня «Двойной диплом», сетевых магистерских программах; магистерских программах,  реализуемых в интересах промышленных партнеров; англоязычных магистерских программах</vt:lpstr>
      <vt:lpstr>ЗАДАЧА 5. Набор полноценных групп для обучения на магистерских программах уровня «Двойной диплом», сетевых магистерских программах; магистерских программах,  реализуемых в интересах промышленных партнеров; англоязычных магистерских программах</vt:lpstr>
      <vt:lpstr>Презентация PowerPoint</vt:lpstr>
      <vt:lpstr>Презентация PowerPoint</vt:lpstr>
      <vt:lpstr>ЗАДАЧА 7. Внедрение в практику работы «Портфолио выпускника»</vt:lpstr>
      <vt:lpstr>ЗАДАЧА 8. Организация управления научным оборудованием ТПУ в соответствии с требованиями Минобрнауки России (эффективная эксплуатация, открытый доступ, возобновляемые расходные материалы, квалифицированные операторы, апгрейд и новые закупки)</vt:lpstr>
      <vt:lpstr>ЗАДАЧА 9. Развитие основного персонала ТПУ</vt:lpstr>
      <vt:lpstr>ЗАДАЧА 9. Развитие основного персонала ТПУ</vt:lpstr>
      <vt:lpstr>ЗАДАЧА 9. Развитие основного персонала ТПУ</vt:lpstr>
      <vt:lpstr>ЗАДАЧА 9. Развитие основного персонала ТПУ.</vt:lpstr>
      <vt:lpstr>Презентация PowerPoint</vt:lpstr>
      <vt:lpstr>Презентация PowerPoint</vt:lpstr>
      <vt:lpstr>Презентация PowerPoint</vt:lpstr>
      <vt:lpstr>ЗАДАЧА 12. Сдача в эксплуатацию бассейна «ТПУшный» 3 марта 2016 г. и 1-й очереди Научного парка с 6 полностью укомплектованными и готовыми к работе лабораториями к 120-летию ТПУ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ЗАДАЧА 17. Обеспечение дальнейшего роста консолидированного бюджета университета с целью устойчивого развития ТПУ и роста средней заработной платы сотрудников</vt:lpstr>
      <vt:lpstr>Презентация PowerPoint</vt:lpstr>
      <vt:lpstr>ЗАДАЧА 18. Разработка программы эффективного расходования бюджетных и внебюджетных средств на 2016–2018 гг.</vt:lpstr>
      <vt:lpstr>ЗАДАЧА 19. Выдвижение работ на соискание Премии Правительства Российской Федерации  в области образования  и в области науки и техники, в том числе для молодых ученых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Задача 2: Актуализации и защиты Программы повышения конкурентоспособности ТПУ среди ведущих мировых научно-образовательных центов в терминах «Стратегических академических единиц» и «научных прорывов»</dc:title>
  <dc:creator>Евгений Коробов</dc:creator>
  <cp:lastModifiedBy>Sergey A. Osipov</cp:lastModifiedBy>
  <cp:revision>398</cp:revision>
  <cp:lastPrinted>2017-02-10T10:14:06Z</cp:lastPrinted>
  <dcterms:created xsi:type="dcterms:W3CDTF">2017-02-01T04:45:01Z</dcterms:created>
  <dcterms:modified xsi:type="dcterms:W3CDTF">2017-02-17T07:57:23Z</dcterms:modified>
</cp:coreProperties>
</file>